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61" r:id="rId2"/>
    <p:sldId id="264" r:id="rId3"/>
    <p:sldId id="265" r:id="rId4"/>
    <p:sldId id="262" r:id="rId5"/>
    <p:sldId id="288" r:id="rId6"/>
    <p:sldId id="294" r:id="rId7"/>
    <p:sldId id="291" r:id="rId8"/>
    <p:sldId id="299" r:id="rId9"/>
    <p:sldId id="295" r:id="rId10"/>
    <p:sldId id="300" r:id="rId11"/>
    <p:sldId id="292" r:id="rId12"/>
    <p:sldId id="293" r:id="rId13"/>
    <p:sldId id="296" r:id="rId14"/>
    <p:sldId id="274" r:id="rId15"/>
    <p:sldId id="275" r:id="rId16"/>
    <p:sldId id="304" r:id="rId17"/>
    <p:sldId id="276" r:id="rId18"/>
    <p:sldId id="282" r:id="rId19"/>
    <p:sldId id="278" r:id="rId20"/>
    <p:sldId id="279" r:id="rId21"/>
    <p:sldId id="259" r:id="rId22"/>
    <p:sldId id="285" r:id="rId23"/>
    <p:sldId id="297" r:id="rId24"/>
    <p:sldId id="287" r:id="rId25"/>
    <p:sldId id="301" r:id="rId26"/>
    <p:sldId id="303" r:id="rId27"/>
    <p:sldId id="307" r:id="rId28"/>
    <p:sldId id="306" r:id="rId29"/>
    <p:sldId id="286" r:id="rId30"/>
    <p:sldId id="298" r:id="rId31"/>
  </p:sldIdLst>
  <p:sldSz cx="12192000" cy="6858000"/>
  <p:notesSz cx="6858000" cy="9144000"/>
  <p:embeddedFontLst>
    <p:embeddedFont>
      <p:font typeface="Ailerons" pitchFamily="2" charset="0"/>
      <p:regular r:id="rId33"/>
    </p:embeddedFont>
    <p:embeddedFont>
      <p:font typeface="a시나브로L" panose="02020600000000000000" pitchFamily="18" charset="-127"/>
      <p:regular r:id="rId34"/>
    </p:embeddedFont>
    <p:embeddedFont>
      <p:font typeface="a옛날목욕탕L" panose="02020600000000000000" pitchFamily="18" charset="-127"/>
      <p:regular r:id="rId35"/>
    </p:embeddedFont>
    <p:embeddedFont>
      <p:font typeface="a장미다방" panose="02020600000000000000" pitchFamily="18" charset="-127"/>
      <p:regular r:id="rId36"/>
    </p:embeddedFont>
    <p:embeddedFont>
      <p:font typeface="Old Growth" panose="00000500000000000000" pitchFamily="50" charset="0"/>
      <p:regular r:id="rId37"/>
    </p:embeddedFont>
    <p:embeddedFont>
      <p:font typeface="나눔바른고딕" panose="020B0603020101020101" pitchFamily="50" charset="-127"/>
      <p:regular r:id="rId38"/>
      <p:bold r:id="rId39"/>
    </p:embeddedFont>
    <p:embeddedFont>
      <p:font typeface="나눔바른고딕 Light" panose="020B060302010102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배달의민족 도현" panose="020B0600000101010101" pitchFamily="50" charset="-127"/>
      <p:regular r:id="rId43"/>
    </p:embeddedFont>
    <p:embeddedFont>
      <p:font typeface="배달의민족 주아" panose="02020603020101020101" pitchFamily="18" charset="-127"/>
      <p:regular r:id="rId44"/>
    </p:embeddedFont>
    <p:embeddedFont>
      <p:font typeface="에스코어 드림 4 Regular" panose="020B0503030302020204" pitchFamily="34" charset="-127"/>
      <p:regular r:id="rId45"/>
    </p:embeddedFont>
    <p:embeddedFont>
      <p:font typeface="에스코어 드림 5 Medium" panose="020B0503030302020204" pitchFamily="34" charset="-127"/>
      <p:regular r:id="rId46"/>
    </p:embeddedFont>
    <p:embeddedFont>
      <p:font typeface="에스코어 드림 6 Bold" panose="020B0703030302020204" pitchFamily="34" charset="-127"/>
      <p:bold r:id="rId47"/>
    </p:embeddedFont>
    <p:embeddedFont>
      <p:font typeface="에스코어 드림 7 ExtraBold" panose="020B0803030302020204" pitchFamily="34" charset="-127"/>
      <p:bold r:id="rId48"/>
    </p:embeddedFont>
    <p:embeddedFont>
      <p:font typeface="에스코어 드림 8 Heavy" panose="020B0903030302020204" pitchFamily="34" charset="-127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 Wave - 반격의 서막" id="{3AB8953C-7CAD-484E-8807-BCFC9DC06F5E}">
          <p14:sldIdLst>
            <p14:sldId id="261"/>
            <p14:sldId id="264"/>
            <p14:sldId id="265"/>
            <p14:sldId id="262"/>
            <p14:sldId id="288"/>
          </p14:sldIdLst>
        </p14:section>
        <p14:section name="게임 설명" id="{563E64D4-0648-4100-A274-D540DBA5CDB0}">
          <p14:sldIdLst>
            <p14:sldId id="294"/>
            <p14:sldId id="291"/>
            <p14:sldId id="299"/>
            <p14:sldId id="295"/>
            <p14:sldId id="300"/>
            <p14:sldId id="292"/>
            <p14:sldId id="293"/>
          </p14:sldIdLst>
        </p14:section>
        <p14:section name="UI" id="{AD369FFC-DC4A-4B02-8AE1-CC028DF27668}">
          <p14:sldIdLst>
            <p14:sldId id="296"/>
            <p14:sldId id="274"/>
            <p14:sldId id="275"/>
            <p14:sldId id="304"/>
            <p14:sldId id="276"/>
            <p14:sldId id="282"/>
            <p14:sldId id="278"/>
            <p14:sldId id="279"/>
          </p14:sldIdLst>
        </p14:section>
        <p14:section name="UX" id="{718F533F-014D-46AD-991C-AF9F9AE37B54}">
          <p14:sldIdLst>
            <p14:sldId id="259"/>
            <p14:sldId id="285"/>
          </p14:sldIdLst>
        </p14:section>
        <p14:section name="BM" id="{B9E6CBD6-2E3A-42BC-83F1-03FEE0B10690}">
          <p14:sldIdLst>
            <p14:sldId id="297"/>
            <p14:sldId id="287"/>
          </p14:sldIdLst>
        </p14:section>
        <p14:section name="개발 계획" id="{51BD5019-6085-479A-8036-2F33346993A4}">
          <p14:sldIdLst>
            <p14:sldId id="301"/>
            <p14:sldId id="303"/>
            <p14:sldId id="307"/>
            <p14:sldId id="306"/>
          </p14:sldIdLst>
        </p14:section>
        <p14:section name="^-^" id="{562E97AD-2B80-425F-A9AE-B6CBB68C6431}">
          <p14:sldIdLst>
            <p14:sldId id="286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C96"/>
    <a:srgbClr val="F8D8E6"/>
    <a:srgbClr val="76CFD3"/>
    <a:srgbClr val="006583"/>
    <a:srgbClr val="CCECFF"/>
    <a:srgbClr val="7BD9DB"/>
    <a:srgbClr val="CCFFFF"/>
    <a:srgbClr val="0B3C69"/>
    <a:srgbClr val="E8E4D9"/>
    <a:srgbClr val="FFF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588" autoAdjust="0"/>
  </p:normalViewPr>
  <p:slideViewPr>
    <p:cSldViewPr snapToGrid="0">
      <p:cViewPr varScale="1">
        <p:scale>
          <a:sx n="79" d="100"/>
          <a:sy n="79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D1E31-BD80-4BE7-9D7F-A93CBD813F0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212B6-C1B2-43D4-AA8F-CFC25CDB5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48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애니메이션을 많이 활용했으므로 반드시 슬라이드쇼로 봐주세요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폰트가 많습니다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행성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피드백 </a:t>
            </a:r>
            <a:r>
              <a:rPr lang="en-US" altLang="ko-KR" dirty="0"/>
              <a:t>: </a:t>
            </a:r>
            <a:r>
              <a:rPr lang="ko-KR" altLang="en-US" dirty="0" err="1"/>
              <a:t>게임씬이</a:t>
            </a:r>
            <a:r>
              <a:rPr lang="ko-KR" altLang="en-US" dirty="0"/>
              <a:t> 아닌 메뉴화면으로 시작하는 게임</a:t>
            </a:r>
            <a:r>
              <a:rPr lang="en-US" altLang="ko-KR" dirty="0"/>
              <a:t>. </a:t>
            </a:r>
            <a:r>
              <a:rPr lang="ko-KR" altLang="en-US" dirty="0"/>
              <a:t>터치로 파도 세기 조절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95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 로딩 화면</a:t>
            </a:r>
            <a:r>
              <a:rPr lang="en-US" altLang="ko-KR" dirty="0"/>
              <a:t>, </a:t>
            </a:r>
            <a:r>
              <a:rPr lang="ko-KR" altLang="en-US" dirty="0"/>
              <a:t>흔하게 사용되는 </a:t>
            </a:r>
            <a:r>
              <a:rPr lang="en-US" altLang="ko-KR" dirty="0"/>
              <a:t>9:16 </a:t>
            </a:r>
            <a:r>
              <a:rPr lang="ko-KR" altLang="en-US" dirty="0"/>
              <a:t>비율로 화면을 구성하였습니다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186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타이틀 화면</a:t>
            </a:r>
            <a:r>
              <a:rPr lang="en-US" altLang="ko-KR" dirty="0"/>
              <a:t>, </a:t>
            </a:r>
            <a:r>
              <a:rPr lang="ko-KR" altLang="en-US" dirty="0"/>
              <a:t>메뉴 화면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747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이동용 메뉴 화면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701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756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행성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678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설정 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업적 화면</a:t>
            </a:r>
            <a:r>
              <a:rPr lang="en-US" altLang="ko-KR" dirty="0"/>
              <a:t>, </a:t>
            </a:r>
            <a:r>
              <a:rPr lang="ko-KR" altLang="en-US" dirty="0"/>
              <a:t>진척도를 볼 수 있다</a:t>
            </a:r>
            <a:r>
              <a:rPr lang="en-US" altLang="ko-KR" dirty="0"/>
              <a:t>. </a:t>
            </a:r>
            <a:r>
              <a:rPr lang="ko-KR" altLang="en-US" dirty="0"/>
              <a:t>행성 별 업적</a:t>
            </a:r>
            <a:r>
              <a:rPr lang="en-US" altLang="ko-KR" dirty="0"/>
              <a:t>, </a:t>
            </a:r>
            <a:r>
              <a:rPr lang="ko-KR" altLang="en-US" dirty="0"/>
              <a:t>전체 업적도 나눠져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51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조작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7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한마디로 요약하면 </a:t>
            </a:r>
            <a:r>
              <a:rPr lang="en-US" altLang="ko-KR" dirty="0"/>
              <a:t>“</a:t>
            </a:r>
            <a:r>
              <a:rPr lang="ko-KR" altLang="en-US" dirty="0"/>
              <a:t>터치하면</a:t>
            </a:r>
            <a:r>
              <a:rPr lang="en-US" altLang="ko-KR" dirty="0"/>
              <a:t>, </a:t>
            </a:r>
            <a:r>
              <a:rPr lang="ko-KR" altLang="en-US" dirty="0"/>
              <a:t>파도가 나온다</a:t>
            </a:r>
            <a:r>
              <a:rPr lang="en-US" altLang="ko-KR" dirty="0"/>
              <a:t>!”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095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0721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결제 시 광고 제거</a:t>
            </a:r>
            <a:r>
              <a:rPr lang="en-US" altLang="ko-KR" dirty="0"/>
              <a:t>. </a:t>
            </a:r>
            <a:r>
              <a:rPr lang="ko-KR" altLang="en-US" dirty="0"/>
              <a:t>볼륨 따라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27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784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611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마케팅</a:t>
            </a:r>
            <a:r>
              <a:rPr lang="en-US" altLang="ko-KR" dirty="0"/>
              <a:t> : </a:t>
            </a:r>
            <a:r>
              <a:rPr lang="ko-KR" altLang="en-US" dirty="0"/>
              <a:t>구글 플레이 </a:t>
            </a:r>
            <a:r>
              <a:rPr lang="ko-KR" altLang="en-US" dirty="0" err="1"/>
              <a:t>인디게임페스티벌</a:t>
            </a:r>
            <a:r>
              <a:rPr lang="en-US" altLang="ko-KR" dirty="0"/>
              <a:t>, </a:t>
            </a:r>
            <a:r>
              <a:rPr lang="ko-KR" altLang="en-US" dirty="0"/>
              <a:t>유튜브 트레일러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툴 </a:t>
            </a:r>
            <a:r>
              <a:rPr lang="en-US" altLang="ko-KR" dirty="0"/>
              <a:t>: </a:t>
            </a:r>
            <a:r>
              <a:rPr lang="ko-KR" altLang="en-US" dirty="0" err="1"/>
              <a:t>어도비</a:t>
            </a:r>
            <a:r>
              <a:rPr lang="en-US" altLang="ko-KR" dirty="0"/>
              <a:t>(558,000), </a:t>
            </a:r>
            <a:r>
              <a:rPr lang="ko-KR" altLang="en-US" dirty="0"/>
              <a:t>오피스</a:t>
            </a:r>
            <a:r>
              <a:rPr lang="en-US" altLang="ko-KR" dirty="0"/>
              <a:t>(9,100/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한달무료체험해서 </a:t>
            </a:r>
            <a:r>
              <a:rPr lang="en-US" altLang="ko-KR" dirty="0"/>
              <a:t>6</a:t>
            </a:r>
            <a:r>
              <a:rPr lang="ko-KR" altLang="en-US" dirty="0"/>
              <a:t>개월에 </a:t>
            </a:r>
            <a:r>
              <a:rPr lang="en-US" altLang="ko-KR" dirty="0"/>
              <a:t>45,000), 3dmax(238,095</a:t>
            </a:r>
            <a:r>
              <a:rPr lang="ko-KR" altLang="en-US" dirty="0"/>
              <a:t>원</a:t>
            </a:r>
            <a:r>
              <a:rPr lang="en-US" altLang="ko-KR" dirty="0"/>
              <a:t>/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한 달 무료체험 </a:t>
            </a:r>
            <a:r>
              <a:rPr lang="en-US" altLang="ko-KR" dirty="0"/>
              <a:t>6</a:t>
            </a:r>
            <a:r>
              <a:rPr lang="ko-KR" altLang="en-US" dirty="0"/>
              <a:t>개월 </a:t>
            </a:r>
            <a:r>
              <a:rPr lang="en-US" altLang="ko-KR" dirty="0"/>
              <a:t>1,190,475), visual</a:t>
            </a:r>
            <a:r>
              <a:rPr lang="ko-KR" altLang="en-US" dirty="0"/>
              <a:t> </a:t>
            </a:r>
            <a:r>
              <a:rPr lang="en-US" altLang="ko-KR" dirty="0"/>
              <a:t>professional($45/Month, 270USD, 321,570</a:t>
            </a:r>
            <a:r>
              <a:rPr lang="ko-KR" altLang="en-US" dirty="0"/>
              <a:t>원</a:t>
            </a:r>
            <a:r>
              <a:rPr lang="en-US" altLang="ko-KR" dirty="0"/>
              <a:t>)</a:t>
            </a:r>
            <a:r>
              <a:rPr lang="ko-KR" altLang="en-US" dirty="0" err="1"/>
              <a:t>ㄷ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77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58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27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힐링 게임은 아닙니다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17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신선한 게임 플레이 방식</a:t>
            </a:r>
            <a:r>
              <a:rPr lang="en-US" altLang="ko-KR" dirty="0"/>
              <a:t>, </a:t>
            </a:r>
            <a:r>
              <a:rPr lang="ko-KR" altLang="en-US" dirty="0"/>
              <a:t>전체적으로 시원한 게임 분위기</a:t>
            </a:r>
            <a:r>
              <a:rPr lang="en-US" altLang="ko-KR" dirty="0"/>
              <a:t>, </a:t>
            </a:r>
            <a:r>
              <a:rPr lang="ko-KR" altLang="en-US" dirty="0"/>
              <a:t>단순한 게임 플레이와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8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566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 </a:t>
            </a:r>
            <a:r>
              <a:rPr lang="ko-KR" altLang="en-US" dirty="0" err="1"/>
              <a:t>씬을</a:t>
            </a:r>
            <a:r>
              <a:rPr lang="ko-KR" altLang="en-US" dirty="0"/>
              <a:t> 보여주면서 다양한 상황을 자세하게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94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바다로 밀려나간 아이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294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해상전투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59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업적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2212B6-C1B2-43D4-AA8F-CFC25CDB5D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2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 userDrawn="1"/>
        </p:nvSpPr>
        <p:spPr>
          <a:xfrm>
            <a:off x="2912946" y="5715975"/>
            <a:ext cx="6081437" cy="6081437"/>
          </a:xfrm>
          <a:prstGeom prst="ellipse">
            <a:avLst/>
          </a:prstGeom>
          <a:gradFill>
            <a:gsLst>
              <a:gs pos="65000">
                <a:srgbClr val="CCFFFF"/>
              </a:gs>
              <a:gs pos="65000">
                <a:srgbClr val="CCECFF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7" name="타원 6"/>
          <p:cNvSpPr/>
          <p:nvPr userDrawn="1"/>
        </p:nvSpPr>
        <p:spPr>
          <a:xfrm>
            <a:off x="3188856" y="537478"/>
            <a:ext cx="5529619" cy="5529619"/>
          </a:xfrm>
          <a:prstGeom prst="ellipse">
            <a:avLst/>
          </a:prstGeom>
          <a:gradFill>
            <a:gsLst>
              <a:gs pos="75000">
                <a:srgbClr val="006583"/>
              </a:gs>
              <a:gs pos="75000">
                <a:srgbClr val="0085B4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9" name="타원 8"/>
          <p:cNvSpPr/>
          <p:nvPr userDrawn="1"/>
        </p:nvSpPr>
        <p:spPr>
          <a:xfrm>
            <a:off x="2413780" y="5543477"/>
            <a:ext cx="172498" cy="172498"/>
          </a:xfrm>
          <a:prstGeom prst="ellipse">
            <a:avLst/>
          </a:prstGeom>
          <a:solidFill>
            <a:srgbClr val="BF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0" name="타원 9"/>
          <p:cNvSpPr/>
          <p:nvPr userDrawn="1"/>
        </p:nvSpPr>
        <p:spPr>
          <a:xfrm>
            <a:off x="9093400" y="2002837"/>
            <a:ext cx="172498" cy="172498"/>
          </a:xfrm>
          <a:prstGeom prst="ellipse">
            <a:avLst/>
          </a:prstGeom>
          <a:solidFill>
            <a:srgbClr val="BF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1" name="타원 10"/>
          <p:cNvSpPr/>
          <p:nvPr userDrawn="1"/>
        </p:nvSpPr>
        <p:spPr>
          <a:xfrm>
            <a:off x="9270298" y="2248678"/>
            <a:ext cx="94608" cy="94608"/>
          </a:xfrm>
          <a:prstGeom prst="ellipse">
            <a:avLst/>
          </a:prstGeom>
          <a:solidFill>
            <a:srgbClr val="BF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2" name="타원 11"/>
          <p:cNvSpPr/>
          <p:nvPr userDrawn="1"/>
        </p:nvSpPr>
        <p:spPr>
          <a:xfrm>
            <a:off x="2902715" y="773608"/>
            <a:ext cx="235973" cy="235973"/>
          </a:xfrm>
          <a:prstGeom prst="ellipse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dirty="0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854676" y="2463945"/>
            <a:ext cx="10515600" cy="1325563"/>
          </a:xfrm>
        </p:spPr>
        <p:txBody>
          <a:bodyPr anchor="b">
            <a:normAutofit/>
          </a:bodyPr>
          <a:lstStyle>
            <a:lvl1pPr algn="ctr">
              <a:defRPr sz="7600">
                <a:solidFill>
                  <a:srgbClr val="E8E4D9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 hasCustomPrompt="1"/>
          </p:nvPr>
        </p:nvSpPr>
        <p:spPr>
          <a:xfrm>
            <a:off x="3473198" y="3795346"/>
            <a:ext cx="4960937" cy="6350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92609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-0.887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310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-0.8875 L -1.25E-6 -0.79421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53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1898360"/>
            <a:ext cx="12192000" cy="3061281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96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C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defRPr>
            </a:lvl1pPr>
          </a:lstStyle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49333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BFE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5EC805-4BE4-4473-8914-6973D835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79580-BCC4-4B5A-9920-A05A41D9565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90586C-1FA8-4670-8016-307192434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BE1A309-1FEF-41BC-BDFC-9AD32617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6E5BD-3605-480E-BC50-61B922C855E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3DE262-3008-488A-8826-DA3470D29B6F}"/>
              </a:ext>
            </a:extLst>
          </p:cNvPr>
          <p:cNvSpPr txBox="1"/>
          <p:nvPr userDrawn="1"/>
        </p:nvSpPr>
        <p:spPr>
          <a:xfrm>
            <a:off x="972765" y="612843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36934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bg>
      <p:bgPr>
        <a:solidFill>
          <a:srgbClr val="0B3C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각 삼각형 6"/>
          <p:cNvSpPr/>
          <p:nvPr userDrawn="1"/>
        </p:nvSpPr>
        <p:spPr>
          <a:xfrm rot="5400000">
            <a:off x="1642187" y="-1642188"/>
            <a:ext cx="2332653" cy="5617029"/>
          </a:xfrm>
          <a:prstGeom prst="rtTriangle">
            <a:avLst/>
          </a:prstGeom>
          <a:solidFill>
            <a:srgbClr val="BFE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/>
          <p:cNvSpPr/>
          <p:nvPr userDrawn="1"/>
        </p:nvSpPr>
        <p:spPr>
          <a:xfrm rot="16200000">
            <a:off x="9958875" y="4624874"/>
            <a:ext cx="1511559" cy="2954691"/>
          </a:xfrm>
          <a:prstGeom prst="rtTriangle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905747-3577-40EA-9EF3-5D5D5412EE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4849" y="2010976"/>
            <a:ext cx="8627075" cy="3640138"/>
          </a:xfrm>
        </p:spPr>
        <p:txBody>
          <a:bodyPr/>
          <a:lstStyle>
            <a:lvl1pPr marL="228600" indent="-228600" algn="l">
              <a:buFont typeface="Wingdings" panose="05000000000000000000" pitchFamily="2" charset="2"/>
              <a:buChar char="§"/>
              <a:defRPr>
                <a:solidFill>
                  <a:schemeClr val="bg1">
                    <a:lumMod val="95000"/>
                  </a:schemeClr>
                </a:solidFill>
                <a:latin typeface="a시나브로L" panose="02020600000000000000" pitchFamily="18" charset="-127"/>
                <a:ea typeface="a시나브로L" panose="02020600000000000000" pitchFamily="18" charset="-127"/>
              </a:defRPr>
            </a:lvl1pPr>
            <a:lvl2pPr marL="685800" indent="-228600" algn="l">
              <a:buFont typeface="Wingdings" panose="05000000000000000000" pitchFamily="2" charset="2"/>
              <a:buChar char="§"/>
              <a:defRPr>
                <a:solidFill>
                  <a:schemeClr val="bg1">
                    <a:lumMod val="95000"/>
                  </a:schemeClr>
                </a:solidFill>
                <a:latin typeface="a시나브로L" panose="02020600000000000000" pitchFamily="18" charset="-127"/>
                <a:ea typeface="a시나브로L" panose="02020600000000000000" pitchFamily="18" charset="-127"/>
              </a:defRPr>
            </a:lvl2pPr>
            <a:lvl3pPr marL="1143000" indent="-228600" algn="l">
              <a:buFont typeface="Wingdings" panose="05000000000000000000" pitchFamily="2" charset="2"/>
              <a:buChar char="§"/>
              <a:defRPr>
                <a:solidFill>
                  <a:schemeClr val="bg1">
                    <a:lumMod val="95000"/>
                  </a:schemeClr>
                </a:solidFill>
                <a:latin typeface="a시나브로L" panose="02020600000000000000" pitchFamily="18" charset="-127"/>
                <a:ea typeface="a시나브로L" panose="02020600000000000000" pitchFamily="18" charset="-127"/>
              </a:defRPr>
            </a:lvl3pPr>
            <a:lvl4pPr marL="1600200" indent="-228600" algn="l">
              <a:buFont typeface="Wingdings" panose="05000000000000000000" pitchFamily="2" charset="2"/>
              <a:buChar char="§"/>
              <a:defRPr>
                <a:solidFill>
                  <a:schemeClr val="bg1">
                    <a:lumMod val="95000"/>
                  </a:schemeClr>
                </a:solidFill>
                <a:latin typeface="a시나브로L" panose="02020600000000000000" pitchFamily="18" charset="-127"/>
                <a:ea typeface="a시나브로L" panose="02020600000000000000" pitchFamily="18" charset="-127"/>
              </a:defRPr>
            </a:lvl4pPr>
            <a:lvl5pPr marL="2057400" indent="-228600" algn="l">
              <a:buFont typeface="Wingdings" panose="05000000000000000000" pitchFamily="2" charset="2"/>
              <a:buChar char="§"/>
              <a:defRPr>
                <a:solidFill>
                  <a:schemeClr val="bg1">
                    <a:lumMod val="95000"/>
                  </a:schemeClr>
                </a:solidFill>
                <a:latin typeface="a시나브로L" panose="02020600000000000000" pitchFamily="18" charset="-127"/>
                <a:ea typeface="a시나브로L" panose="02020600000000000000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43666" y="324235"/>
            <a:ext cx="1553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006583"/>
                </a:solidFill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310670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672317"/>
            <a:ext cx="12192000" cy="5513365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pattFill prst="sphere">
                <a:fgClr>
                  <a:schemeClr val="bg1"/>
                </a:fgClr>
                <a:bgClr>
                  <a:schemeClr val="tx1"/>
                </a:bgClr>
              </a:pattFill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>
            <a:lvl1pPr algn="ctr">
              <a:defRPr sz="9600" b="1" cap="none" spc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ltUpDiag">
                  <a:fgClr>
                    <a:srgbClr val="EACC96"/>
                  </a:fgClr>
                  <a:bgClr>
                    <a:srgbClr val="F8D8E6"/>
                  </a:bgClr>
                </a:pattFill>
                <a:effectLst>
                  <a:innerShdw blurRad="63500" dist="50800" dir="8040000">
                    <a:schemeClr val="tx1">
                      <a:lumMod val="95000"/>
                      <a:lumOff val="5000"/>
                      <a:alpha val="50000"/>
                    </a:schemeClr>
                  </a:innerShdw>
                </a:effectLst>
              </a:defRPr>
            </a:lvl1pPr>
          </a:lstStyle>
          <a:p>
            <a:r>
              <a:rPr lang="ko-KR" altLang="en-US" dirty="0"/>
              <a:t>소제목</a:t>
            </a:r>
          </a:p>
        </p:txBody>
      </p:sp>
    </p:spTree>
    <p:extLst>
      <p:ext uri="{BB962C8B-B14F-4D97-AF65-F5344CB8AC3E}">
        <p14:creationId xmlns:p14="http://schemas.microsoft.com/office/powerpoint/2010/main" val="2175368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rgbClr val="0065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44824" y="2292350"/>
            <a:ext cx="10313826" cy="4351338"/>
          </a:xfrm>
        </p:spPr>
        <p:txBody>
          <a:bodyPr/>
          <a:lstStyle>
            <a:lvl1pPr marL="0" indent="0">
              <a:buNone/>
              <a:defRPr>
                <a:solidFill>
                  <a:srgbClr val="BFE2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marL="457200" indent="0">
              <a:buNone/>
              <a:defRPr>
                <a:solidFill>
                  <a:srgbClr val="BFE2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2pPr>
            <a:lvl3pPr marL="914400" indent="0">
              <a:buNone/>
              <a:defRPr>
                <a:solidFill>
                  <a:srgbClr val="BFE2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3pPr>
            <a:lvl4pPr marL="1371600" indent="0">
              <a:buNone/>
              <a:defRPr>
                <a:solidFill>
                  <a:srgbClr val="BFE2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4pPr>
            <a:lvl5pPr marL="1828800" indent="0">
              <a:buNone/>
              <a:defRPr>
                <a:solidFill>
                  <a:srgbClr val="BFE2F9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-1" y="0"/>
            <a:ext cx="1628775" cy="6858000"/>
          </a:xfrm>
          <a:prstGeom prst="rect">
            <a:avLst/>
          </a:prstGeom>
          <a:solidFill>
            <a:srgbClr val="B3A1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1632857" y="327025"/>
            <a:ext cx="10425792" cy="1325563"/>
          </a:xfrm>
        </p:spPr>
        <p:txBody>
          <a:bodyPr/>
          <a:lstStyle>
            <a:lvl1pPr>
              <a:defRPr>
                <a:solidFill>
                  <a:srgbClr val="E8E4D9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9116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77"/>
          <a:stretch/>
        </p:blipFill>
        <p:spPr>
          <a:xfrm>
            <a:off x="0" y="6556076"/>
            <a:ext cx="12192000" cy="25104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23" name="그림 2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77"/>
          <a:stretch/>
        </p:blipFill>
        <p:spPr>
          <a:xfrm>
            <a:off x="0" y="6606952"/>
            <a:ext cx="12192000" cy="25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24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0" y="6494107"/>
            <a:ext cx="12192000" cy="363894"/>
          </a:xfrm>
          <a:prstGeom prst="rect">
            <a:avLst/>
          </a:prstGeom>
          <a:solidFill>
            <a:srgbClr val="0085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68751"/>
            <a:ext cx="12192000" cy="289249"/>
          </a:xfrm>
          <a:prstGeom prst="rect">
            <a:avLst/>
          </a:prstGeom>
          <a:solidFill>
            <a:srgbClr val="0065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13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짜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9772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검은 빈화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87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BA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79580-BCC4-4B5A-9920-A05A41D95650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6E5BD-3605-480E-BC50-61B922C855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22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6" r:id="rId3"/>
    <p:sldLayoutId id="2147483661" r:id="rId4"/>
    <p:sldLayoutId id="2147483650" r:id="rId5"/>
    <p:sldLayoutId id="2147483654" r:id="rId6"/>
    <p:sldLayoutId id="2147483655" r:id="rId7"/>
    <p:sldLayoutId id="2147483659" r:id="rId8"/>
    <p:sldLayoutId id="2147483658" r:id="rId9"/>
    <p:sldLayoutId id="2147483660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image" Target="../media/image27.png"/><Relationship Id="rId3" Type="http://schemas.openxmlformats.org/officeDocument/2006/relationships/image" Target="../media/image23.jpeg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0.xml"/><Relationship Id="rId11" Type="http://schemas.openxmlformats.org/officeDocument/2006/relationships/image" Target="../media/image26.png"/><Relationship Id="rId5" Type="http://schemas.openxmlformats.org/officeDocument/2006/relationships/slide" Target="slide17.xml"/><Relationship Id="rId15" Type="http://schemas.openxmlformats.org/officeDocument/2006/relationships/image" Target="../media/image28.png"/><Relationship Id="rId10" Type="http://schemas.openxmlformats.org/officeDocument/2006/relationships/slide" Target="slide21.xml"/><Relationship Id="rId4" Type="http://schemas.openxmlformats.org/officeDocument/2006/relationships/slide" Target="slide18.xml"/><Relationship Id="rId9" Type="http://schemas.openxmlformats.org/officeDocument/2006/relationships/image" Target="../media/image25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23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0.xml"/><Relationship Id="rId11" Type="http://schemas.openxmlformats.org/officeDocument/2006/relationships/image" Target="../media/image26.png"/><Relationship Id="rId5" Type="http://schemas.openxmlformats.org/officeDocument/2006/relationships/slide" Target="slide17.xml"/><Relationship Id="rId10" Type="http://schemas.openxmlformats.org/officeDocument/2006/relationships/slide" Target="slide21.xml"/><Relationship Id="rId4" Type="http://schemas.openxmlformats.org/officeDocument/2006/relationships/slide" Target="slide18.xml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slide" Target="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slide" Target="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openxmlformats.org/officeDocument/2006/relationships/slide" Target="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slide" Target="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xYaptTpmIk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5866" y="257978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6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The Wave</a:t>
            </a:r>
            <a:endParaRPr lang="ko-KR" altLang="en-US" sz="76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</a:rPr>
              <a:t>정바울</a:t>
            </a:r>
          </a:p>
        </p:txBody>
      </p:sp>
    </p:spTree>
    <p:extLst>
      <p:ext uri="{BB962C8B-B14F-4D97-AF65-F5344CB8AC3E}">
        <p14:creationId xmlns:p14="http://schemas.microsoft.com/office/powerpoint/2010/main" val="211209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9E2D76-E6EB-4A16-8B36-CE2426454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7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1E384D6-54D3-467C-AF2D-4E3CEBA011CE}"/>
              </a:ext>
            </a:extLst>
          </p:cNvPr>
          <p:cNvSpPr txBox="1">
            <a:spLocks/>
          </p:cNvSpPr>
          <p:nvPr/>
        </p:nvSpPr>
        <p:spPr>
          <a:xfrm>
            <a:off x="577056" y="197962"/>
            <a:ext cx="1042579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3C69"/>
                </a:solidFill>
              </a:rPr>
              <a:t>업적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64B47E09-101A-40C4-BF77-F0319B802179}"/>
              </a:ext>
            </a:extLst>
          </p:cNvPr>
          <p:cNvSpPr txBox="1">
            <a:spLocks/>
          </p:cNvSpPr>
          <p:nvPr/>
        </p:nvSpPr>
        <p:spPr>
          <a:xfrm>
            <a:off x="689022" y="1952985"/>
            <a:ext cx="6748726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플레이 중 업적 조건을 달성하면 해당 업적을 얻게 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업적은 개별 행성마다 있는 행성 업적과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모든 행성에서 달성할 수 있는 공통 업적이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파고들기 유도 시스템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6B457A-175A-4234-A85D-CAB6609111AF}"/>
              </a:ext>
            </a:extLst>
          </p:cNvPr>
          <p:cNvSpPr/>
          <p:nvPr/>
        </p:nvSpPr>
        <p:spPr>
          <a:xfrm>
            <a:off x="7672912" y="2093127"/>
            <a:ext cx="1080000" cy="1080000"/>
          </a:xfrm>
          <a:prstGeom prst="round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87C7573-CABA-476F-B229-D473E809A1B4}"/>
              </a:ext>
            </a:extLst>
          </p:cNvPr>
          <p:cNvSpPr/>
          <p:nvPr/>
        </p:nvSpPr>
        <p:spPr>
          <a:xfrm>
            <a:off x="7672912" y="3459825"/>
            <a:ext cx="1080000" cy="1080000"/>
          </a:xfrm>
          <a:prstGeom prst="round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1F5681-3F48-402C-91A1-178A67B7B813}"/>
              </a:ext>
            </a:extLst>
          </p:cNvPr>
          <p:cNvSpPr/>
          <p:nvPr/>
        </p:nvSpPr>
        <p:spPr>
          <a:xfrm>
            <a:off x="10805234" y="2088066"/>
            <a:ext cx="1080000" cy="1080000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F4D925-3634-4EDB-9E00-379428AB8447}"/>
              </a:ext>
            </a:extLst>
          </p:cNvPr>
          <p:cNvSpPr/>
          <p:nvPr/>
        </p:nvSpPr>
        <p:spPr>
          <a:xfrm>
            <a:off x="9239073" y="2088066"/>
            <a:ext cx="1080000" cy="1080000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C76696-AA7F-42EE-B400-5B076D8884A9}"/>
              </a:ext>
            </a:extLst>
          </p:cNvPr>
          <p:cNvSpPr/>
          <p:nvPr/>
        </p:nvSpPr>
        <p:spPr>
          <a:xfrm>
            <a:off x="9239073" y="3459825"/>
            <a:ext cx="1080000" cy="1080000"/>
          </a:xfrm>
          <a:prstGeom prst="round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8F0CA48-72C6-4093-92AF-E83BC1D05384}"/>
              </a:ext>
            </a:extLst>
          </p:cNvPr>
          <p:cNvSpPr/>
          <p:nvPr/>
        </p:nvSpPr>
        <p:spPr>
          <a:xfrm>
            <a:off x="10805234" y="3459825"/>
            <a:ext cx="1080000" cy="1080000"/>
          </a:xfrm>
          <a:prstGeom prst="roundRect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881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1E384D6-54D3-467C-AF2D-4E3CEBA011CE}"/>
              </a:ext>
            </a:extLst>
          </p:cNvPr>
          <p:cNvSpPr txBox="1">
            <a:spLocks/>
          </p:cNvSpPr>
          <p:nvPr/>
        </p:nvSpPr>
        <p:spPr>
          <a:xfrm>
            <a:off x="577056" y="197962"/>
            <a:ext cx="1042579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3C69"/>
                </a:solidFill>
              </a:rPr>
              <a:t>행성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64B47E09-101A-40C4-BF77-F0319B802179}"/>
              </a:ext>
            </a:extLst>
          </p:cNvPr>
          <p:cNvSpPr txBox="1">
            <a:spLocks/>
          </p:cNvSpPr>
          <p:nvPr/>
        </p:nvSpPr>
        <p:spPr>
          <a:xfrm>
            <a:off x="689020" y="1952985"/>
            <a:ext cx="7512299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행성은 플레이어가 게임을 진행할 곳입니다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행성의 모든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 플레이했다면 다른 행성을 구매해 더 다양한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즐길 수 있습니다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행성은 추가 구매 컨텐츠로 제공됩니다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FD65830-E62F-44FD-9A68-88E5FB11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74" y="2971635"/>
            <a:ext cx="3700374" cy="23140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3ECE9A-01BE-4C7B-9B13-57D97A2A9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342" y="332092"/>
            <a:ext cx="4787877" cy="35909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B444372-EC62-4378-9F27-D0ACD59855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55503">
            <a:off x="10454840" y="3413422"/>
            <a:ext cx="1793752" cy="168402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5FB4C1-CF86-4C6F-BCF1-9198B11F95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540" y="4587866"/>
            <a:ext cx="1732996" cy="13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3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9158B-66AC-498F-B49B-41651848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UI/UX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99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8DD1D3-2394-4C35-A9C0-4A9E06AD5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7186" y="0"/>
            <a:ext cx="3857625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C5DC93-0302-481D-B7EB-6096A983D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08" y="2582253"/>
            <a:ext cx="3074983" cy="69591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D248CC7-3A54-4864-B3F7-B8F3D5C314D1}"/>
              </a:ext>
            </a:extLst>
          </p:cNvPr>
          <p:cNvGrpSpPr/>
          <p:nvPr/>
        </p:nvGrpSpPr>
        <p:grpSpPr>
          <a:xfrm>
            <a:off x="4342990" y="2321004"/>
            <a:ext cx="3385269" cy="1107996"/>
            <a:chOff x="4160110" y="2979988"/>
            <a:chExt cx="3385269" cy="1107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FB07BB-1CE5-40D9-A260-2CF42750F418}"/>
                </a:ext>
              </a:extLst>
            </p:cNvPr>
            <p:cNvSpPr txBox="1"/>
            <p:nvPr/>
          </p:nvSpPr>
          <p:spPr>
            <a:xfrm>
              <a:off x="4280857" y="3399459"/>
              <a:ext cx="32645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err="1">
                  <a:solidFill>
                    <a:srgbClr val="006583"/>
                  </a:solidFill>
                  <a:latin typeface="Old Growth" panose="00000500000000000000" pitchFamily="50" charset="0"/>
                  <a:ea typeface="+mj-ea"/>
                </a:rPr>
                <a:t>paUlgames</a:t>
              </a:r>
              <a:endParaRPr lang="ko-KR" altLang="en-US" sz="2400" dirty="0">
                <a:solidFill>
                  <a:srgbClr val="006583"/>
                </a:solidFill>
                <a:latin typeface="Old Growth" panose="00000500000000000000" pitchFamily="50" charset="0"/>
                <a:ea typeface="+mj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5582F0-0552-4FFA-AE9F-62AEEC696CA9}"/>
                </a:ext>
              </a:extLst>
            </p:cNvPr>
            <p:cNvSpPr txBox="1"/>
            <p:nvPr/>
          </p:nvSpPr>
          <p:spPr>
            <a:xfrm>
              <a:off x="4160110" y="2979988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6600" dirty="0">
                <a:solidFill>
                  <a:srgbClr val="0B3C69"/>
                </a:solidFill>
                <a:latin typeface="Ailero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2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animScale>
                                      <p:cBhvr>
                                        <p:cTn id="11" dur="2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Scale>
                                      <p:cBhvr>
                                        <p:cTn id="19" dur="250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929B30F-83F4-44D6-8BCD-D2BE5C5AE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26" name="실행 단추: 비어 있음 2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38879F5-CEB2-4341-9118-9A45645856C9}"/>
              </a:ext>
            </a:extLst>
          </p:cNvPr>
          <p:cNvSpPr/>
          <p:nvPr/>
        </p:nvSpPr>
        <p:spPr>
          <a:xfrm>
            <a:off x="7233920" y="91440"/>
            <a:ext cx="690880" cy="640080"/>
          </a:xfrm>
          <a:prstGeom prst="actionButtonBlank">
            <a:avLst/>
          </a:prstGeom>
          <a:noFill/>
          <a:ln>
            <a:solidFill>
              <a:srgbClr val="7B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실행 단추: 비어 있음 2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254B2D3-DC87-4F50-BB26-202A9B397A3F}"/>
              </a:ext>
            </a:extLst>
          </p:cNvPr>
          <p:cNvSpPr/>
          <p:nvPr/>
        </p:nvSpPr>
        <p:spPr>
          <a:xfrm>
            <a:off x="4429760" y="203200"/>
            <a:ext cx="335280" cy="528320"/>
          </a:xfrm>
          <a:prstGeom prst="actionButtonBlank">
            <a:avLst/>
          </a:prstGeom>
          <a:noFill/>
          <a:ln>
            <a:solidFill>
              <a:srgbClr val="7B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achievement icon에 대한 이미지 검색결과">
            <a:hlinkClick r:id="rId6" action="ppaction://hlinksldjump"/>
            <a:extLst>
              <a:ext uri="{FF2B5EF4-FFF2-40B4-BE49-F238E27FC236}">
                <a16:creationId xmlns:a16="http://schemas.microsoft.com/office/drawing/2014/main" id="{530F713E-EFE5-4009-9E18-936B424F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2" y="128016"/>
            <a:ext cx="58521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hlinkClick r:id="rId8" action="ppaction://hlinksldjump"/>
            <a:extLst>
              <a:ext uri="{FF2B5EF4-FFF2-40B4-BE49-F238E27FC236}">
                <a16:creationId xmlns:a16="http://schemas.microsoft.com/office/drawing/2014/main" id="{42619711-0639-42E4-811D-28211EF69B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6238240"/>
            <a:ext cx="528320" cy="528320"/>
          </a:xfrm>
          <a:prstGeom prst="rect">
            <a:avLst/>
          </a:prstGeom>
        </p:spPr>
      </p:pic>
      <p:pic>
        <p:nvPicPr>
          <p:cNvPr id="30" name="Picture 6" descr="exit icon에 대한 이미지 검색결과">
            <a:hlinkClick r:id="rId10" action="ppaction://hlinksldjump"/>
            <a:extLst>
              <a:ext uri="{FF2B5EF4-FFF2-40B4-BE49-F238E27FC236}">
                <a16:creationId xmlns:a16="http://schemas.microsoft.com/office/drawing/2014/main" id="{0A089080-26D8-436B-AD73-F7AB2E282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77360" y="6238240"/>
            <a:ext cx="528320" cy="52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9316416-5AD8-41E1-9291-723FEB2649FF}"/>
              </a:ext>
            </a:extLst>
          </p:cNvPr>
          <p:cNvGrpSpPr/>
          <p:nvPr/>
        </p:nvGrpSpPr>
        <p:grpSpPr>
          <a:xfrm>
            <a:off x="2427197" y="0"/>
            <a:ext cx="7256276" cy="6858000"/>
            <a:chOff x="2436365" y="0"/>
            <a:chExt cx="7256276" cy="685800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B93F2B8-63E4-4E85-8243-A11C188C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5" y="0"/>
              <a:ext cx="3857625" cy="6858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7CB36CB-A3D3-4EF5-9190-8019496B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365" y="704591"/>
              <a:ext cx="7256276" cy="544220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1A8DB1B-9871-4F1D-BBE9-E7C0307AF06C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59111"/>
          <a:stretch/>
        </p:blipFill>
        <p:spPr>
          <a:xfrm>
            <a:off x="4163961" y="593071"/>
            <a:ext cx="3857624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8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929B30F-83F4-44D6-8BCD-D2BE5C5AE6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26" name="실행 단추: 비어 있음 2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38879F5-CEB2-4341-9118-9A45645856C9}"/>
              </a:ext>
            </a:extLst>
          </p:cNvPr>
          <p:cNvSpPr/>
          <p:nvPr/>
        </p:nvSpPr>
        <p:spPr>
          <a:xfrm>
            <a:off x="7233920" y="91440"/>
            <a:ext cx="690880" cy="640080"/>
          </a:xfrm>
          <a:prstGeom prst="actionButtonBlank">
            <a:avLst/>
          </a:prstGeom>
          <a:noFill/>
          <a:ln>
            <a:solidFill>
              <a:srgbClr val="7B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실행 단추: 비어 있음 2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254B2D3-DC87-4F50-BB26-202A9B397A3F}"/>
              </a:ext>
            </a:extLst>
          </p:cNvPr>
          <p:cNvSpPr/>
          <p:nvPr/>
        </p:nvSpPr>
        <p:spPr>
          <a:xfrm>
            <a:off x="4429760" y="203200"/>
            <a:ext cx="335280" cy="528320"/>
          </a:xfrm>
          <a:prstGeom prst="actionButtonBlank">
            <a:avLst/>
          </a:prstGeom>
          <a:noFill/>
          <a:ln>
            <a:solidFill>
              <a:srgbClr val="7BD9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achievement icon에 대한 이미지 검색결과">
            <a:hlinkClick r:id="rId6" action="ppaction://hlinksldjump"/>
            <a:extLst>
              <a:ext uri="{FF2B5EF4-FFF2-40B4-BE49-F238E27FC236}">
                <a16:creationId xmlns:a16="http://schemas.microsoft.com/office/drawing/2014/main" id="{530F713E-EFE5-4009-9E18-936B424F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2" y="128016"/>
            <a:ext cx="585216" cy="58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hlinkClick r:id="rId8" action="ppaction://hlinksldjump"/>
            <a:extLst>
              <a:ext uri="{FF2B5EF4-FFF2-40B4-BE49-F238E27FC236}">
                <a16:creationId xmlns:a16="http://schemas.microsoft.com/office/drawing/2014/main" id="{42619711-0639-42E4-811D-28211EF69B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160" y="6238240"/>
            <a:ext cx="528320" cy="528320"/>
          </a:xfrm>
          <a:prstGeom prst="rect">
            <a:avLst/>
          </a:prstGeom>
        </p:spPr>
      </p:pic>
      <p:pic>
        <p:nvPicPr>
          <p:cNvPr id="30" name="Picture 6" descr="exit icon에 대한 이미지 검색결과">
            <a:hlinkClick r:id="rId10" action="ppaction://hlinksldjump"/>
            <a:extLst>
              <a:ext uri="{FF2B5EF4-FFF2-40B4-BE49-F238E27FC236}">
                <a16:creationId xmlns:a16="http://schemas.microsoft.com/office/drawing/2014/main" id="{0A089080-26D8-436B-AD73-F7AB2E282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77360" y="6238240"/>
            <a:ext cx="528320" cy="52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02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A15731B-FBD4-4939-8FFD-53F9F00B8A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01B579-6264-43C8-9FA3-FB6C02CAC2F2}"/>
              </a:ext>
            </a:extLst>
          </p:cNvPr>
          <p:cNvSpPr/>
          <p:nvPr/>
        </p:nvSpPr>
        <p:spPr>
          <a:xfrm>
            <a:off x="4163962" y="6098942"/>
            <a:ext cx="690842" cy="759057"/>
          </a:xfrm>
          <a:prstGeom prst="rect">
            <a:avLst/>
          </a:prstGeom>
          <a:solidFill>
            <a:srgbClr val="BDE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CF5B869-9257-4E5F-8C23-9AA3B6B2060E}"/>
              </a:ext>
            </a:extLst>
          </p:cNvPr>
          <p:cNvSpPr/>
          <p:nvPr/>
        </p:nvSpPr>
        <p:spPr>
          <a:xfrm>
            <a:off x="7302652" y="0"/>
            <a:ext cx="690842" cy="759057"/>
          </a:xfrm>
          <a:prstGeom prst="rect">
            <a:avLst/>
          </a:prstGeom>
          <a:solidFill>
            <a:srgbClr val="BDE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hlinkClick r:id="rId4" action="ppaction://hlinksldjump"/>
            <a:extLst>
              <a:ext uri="{FF2B5EF4-FFF2-40B4-BE49-F238E27FC236}">
                <a16:creationId xmlns:a16="http://schemas.microsoft.com/office/drawing/2014/main" id="{85E68E93-9ED0-4CB6-B678-8C1C6B7C64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8" b="89159"/>
          <a:stretch/>
        </p:blipFill>
        <p:spPr>
          <a:xfrm>
            <a:off x="7271335" y="0"/>
            <a:ext cx="753477" cy="7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260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4D847A-A06A-4FCD-B086-B43FE0D4A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5" name="실행 단추: 비어 있음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242D549-3EF1-4CE6-82CC-33469742F867}"/>
              </a:ext>
            </a:extLst>
          </p:cNvPr>
          <p:cNvSpPr/>
          <p:nvPr/>
        </p:nvSpPr>
        <p:spPr>
          <a:xfrm>
            <a:off x="4429760" y="203200"/>
            <a:ext cx="335280" cy="528320"/>
          </a:xfrm>
          <a:prstGeom prst="actionButtonBlank">
            <a:avLst/>
          </a:prstGeom>
          <a:noFill/>
          <a:ln w="3175">
            <a:solidFill>
              <a:srgbClr val="0A0A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5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584B65-40EA-409E-AD67-9144A51BB5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A81E3A0-72EE-4DD8-BB72-D304FCB73E12}"/>
              </a:ext>
            </a:extLst>
          </p:cNvPr>
          <p:cNvSpPr/>
          <p:nvPr/>
        </p:nvSpPr>
        <p:spPr>
          <a:xfrm>
            <a:off x="4437377" y="1112520"/>
            <a:ext cx="3317240" cy="46329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8F34-FDD4-4E0E-B96F-8325B6FD8496}"/>
              </a:ext>
            </a:extLst>
          </p:cNvPr>
          <p:cNvSpPr txBox="1"/>
          <p:nvPr/>
        </p:nvSpPr>
        <p:spPr>
          <a:xfrm>
            <a:off x="5638799" y="1310638"/>
            <a:ext cx="914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</a:p>
        </p:txBody>
      </p:sp>
      <p:sp>
        <p:nvSpPr>
          <p:cNvPr id="6" name="이등변 삼각형 5">
            <a:hlinkClick r:id="rId4" action="ppaction://hlinksldjump"/>
            <a:extLst>
              <a:ext uri="{FF2B5EF4-FFF2-40B4-BE49-F238E27FC236}">
                <a16:creationId xmlns:a16="http://schemas.microsoft.com/office/drawing/2014/main" id="{0130C882-CFED-42B4-8D5D-B0AF01F028DE}"/>
              </a:ext>
            </a:extLst>
          </p:cNvPr>
          <p:cNvSpPr/>
          <p:nvPr/>
        </p:nvSpPr>
        <p:spPr>
          <a:xfrm rot="16200000">
            <a:off x="4614547" y="1409063"/>
            <a:ext cx="447039" cy="24003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9649F-CDEE-4663-8E59-F47E3AEF2BC7}"/>
              </a:ext>
            </a:extLst>
          </p:cNvPr>
          <p:cNvSpPr/>
          <p:nvPr/>
        </p:nvSpPr>
        <p:spPr>
          <a:xfrm>
            <a:off x="5638799" y="2557271"/>
            <a:ext cx="149961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CA177AB-B195-44FB-856E-4B82A2325727}"/>
              </a:ext>
            </a:extLst>
          </p:cNvPr>
          <p:cNvSpPr/>
          <p:nvPr/>
        </p:nvSpPr>
        <p:spPr>
          <a:xfrm>
            <a:off x="5774182" y="2503930"/>
            <a:ext cx="152400" cy="152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791ADA-216D-4379-ACB1-94C4B8ADD6C9}"/>
              </a:ext>
            </a:extLst>
          </p:cNvPr>
          <p:cNvSpPr/>
          <p:nvPr/>
        </p:nvSpPr>
        <p:spPr>
          <a:xfrm>
            <a:off x="7312406" y="2476498"/>
            <a:ext cx="207264" cy="20726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95BD87-914D-4F20-B426-7F96C47E159D}"/>
              </a:ext>
            </a:extLst>
          </p:cNvPr>
          <p:cNvSpPr/>
          <p:nvPr/>
        </p:nvSpPr>
        <p:spPr>
          <a:xfrm>
            <a:off x="5638799" y="2938502"/>
            <a:ext cx="1499618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A68B5AA-0284-412D-AA54-883CB967FBBB}"/>
              </a:ext>
            </a:extLst>
          </p:cNvPr>
          <p:cNvSpPr/>
          <p:nvPr/>
        </p:nvSpPr>
        <p:spPr>
          <a:xfrm>
            <a:off x="6450965" y="2885161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DDA43E-B77E-4384-AC6C-DCD3F1556EF3}"/>
              </a:ext>
            </a:extLst>
          </p:cNvPr>
          <p:cNvSpPr/>
          <p:nvPr/>
        </p:nvSpPr>
        <p:spPr>
          <a:xfrm>
            <a:off x="7312406" y="2857729"/>
            <a:ext cx="207264" cy="207264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A0A0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3DC81F-B81E-46D9-A5B0-7E516228400E}"/>
              </a:ext>
            </a:extLst>
          </p:cNvPr>
          <p:cNvSpPr txBox="1"/>
          <p:nvPr/>
        </p:nvSpPr>
        <p:spPr>
          <a:xfrm flipH="1">
            <a:off x="7283450" y="2759932"/>
            <a:ext cx="27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x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2050" name="Picture 2" descr="connect with google에 대한 이미지 검색결과">
            <a:extLst>
              <a:ext uri="{FF2B5EF4-FFF2-40B4-BE49-F238E27FC236}">
                <a16:creationId xmlns:a16="http://schemas.microsoft.com/office/drawing/2014/main" id="{7C4120E3-A22C-4C6F-A4F1-A38966CA4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225" b="75110" l="30614" r="67290">
                        <a14:foregroundMark x1="38847" y1="59251" x2="40120" y2="59031"/>
                        <a14:foregroundMark x1="36826" y1="55286" x2="61826" y2="54846"/>
                        <a14:foregroundMark x1="63698" y1="58370" x2="48503" y2="50661"/>
                        <a14:foregroundMark x1="36602" y1="51542" x2="36078" y2="62335"/>
                        <a14:foregroundMark x1="38323" y1="51322" x2="44087" y2="58150"/>
                        <a14:foregroundMark x1="36826" y1="59251" x2="40644" y2="54846"/>
                        <a14:foregroundMark x1="36602" y1="51322" x2="36826" y2="64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37133" r="32667" b="24621"/>
          <a:stretch/>
        </p:blipFill>
        <p:spPr bwMode="auto">
          <a:xfrm>
            <a:off x="4612637" y="4328501"/>
            <a:ext cx="2966721" cy="10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80E836E-A469-4998-B6EC-329377355DC6}"/>
              </a:ext>
            </a:extLst>
          </p:cNvPr>
          <p:cNvSpPr/>
          <p:nvPr/>
        </p:nvSpPr>
        <p:spPr>
          <a:xfrm>
            <a:off x="5537516" y="5309616"/>
            <a:ext cx="1116965" cy="30480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만든 사람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F10ECC-A6BA-4285-859B-E657770A8CED}"/>
              </a:ext>
            </a:extLst>
          </p:cNvPr>
          <p:cNvSpPr txBox="1"/>
          <p:nvPr/>
        </p:nvSpPr>
        <p:spPr>
          <a:xfrm>
            <a:off x="4657090" y="3353676"/>
            <a:ext cx="111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rgbClr val="0A0A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그래픽</a:t>
            </a:r>
            <a:endParaRPr lang="ko-KR" altLang="en-US" sz="1600" dirty="0">
              <a:solidFill>
                <a:srgbClr val="0A0A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9B58B7-A5A8-43B5-AE3C-1164D3ADEFE2}"/>
              </a:ext>
            </a:extLst>
          </p:cNvPr>
          <p:cNvSpPr/>
          <p:nvPr/>
        </p:nvSpPr>
        <p:spPr>
          <a:xfrm>
            <a:off x="5716269" y="3374475"/>
            <a:ext cx="548642" cy="2729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A0A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A08DF8-A1F6-48B8-8CBE-58FA3EA3438B}"/>
              </a:ext>
            </a:extLst>
          </p:cNvPr>
          <p:cNvSpPr/>
          <p:nvPr/>
        </p:nvSpPr>
        <p:spPr>
          <a:xfrm>
            <a:off x="6264911" y="3375566"/>
            <a:ext cx="548642" cy="270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A0A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DEA47F-2643-4636-A6DA-1C061AD637FC}"/>
              </a:ext>
            </a:extLst>
          </p:cNvPr>
          <p:cNvSpPr/>
          <p:nvPr/>
        </p:nvSpPr>
        <p:spPr>
          <a:xfrm>
            <a:off x="6813553" y="3374656"/>
            <a:ext cx="548642" cy="27295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A0A0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AF0D4-63FA-482F-8D2A-D8A581C5439F}"/>
              </a:ext>
            </a:extLst>
          </p:cNvPr>
          <p:cNvSpPr txBox="1"/>
          <p:nvPr/>
        </p:nvSpPr>
        <p:spPr>
          <a:xfrm>
            <a:off x="4501617" y="2436994"/>
            <a:ext cx="1113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 err="1">
                <a:solidFill>
                  <a:srgbClr val="0A0A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배경음</a:t>
            </a:r>
            <a:endParaRPr lang="ko-KR" altLang="en-US" sz="1600" dirty="0">
              <a:solidFill>
                <a:srgbClr val="0A0A0A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2A228F-90A2-4B3D-84C8-38AA6AB4EA74}"/>
              </a:ext>
            </a:extLst>
          </p:cNvPr>
          <p:cNvSpPr txBox="1"/>
          <p:nvPr/>
        </p:nvSpPr>
        <p:spPr>
          <a:xfrm>
            <a:off x="4693930" y="2775882"/>
            <a:ext cx="921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solidFill>
                  <a:srgbClr val="0A0A0A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효과음</a:t>
            </a:r>
          </a:p>
        </p:txBody>
      </p:sp>
    </p:spTree>
    <p:extLst>
      <p:ext uri="{BB962C8B-B14F-4D97-AF65-F5344CB8AC3E}">
        <p14:creationId xmlns:p14="http://schemas.microsoft.com/office/powerpoint/2010/main" val="4215606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1414849" y="2010975"/>
            <a:ext cx="8627075" cy="4182007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개요</a:t>
            </a:r>
            <a:endParaRPr lang="en-US" altLang="ko-KR" sz="3200" dirty="0"/>
          </a:p>
          <a:p>
            <a:pPr lvl="1"/>
            <a:r>
              <a:rPr lang="ko-KR" altLang="en-US" sz="2800" dirty="0"/>
              <a:t>컨셉</a:t>
            </a:r>
            <a:r>
              <a:rPr lang="en-US" altLang="ko-KR" sz="2800" dirty="0"/>
              <a:t>/</a:t>
            </a:r>
            <a:r>
              <a:rPr lang="ko-KR" altLang="en-US" sz="2800" dirty="0"/>
              <a:t>그래픽</a:t>
            </a:r>
            <a:endParaRPr lang="en-US" altLang="ko-KR" sz="2800" dirty="0"/>
          </a:p>
          <a:p>
            <a:pPr lvl="1"/>
            <a:r>
              <a:rPr lang="ko-KR" altLang="en-US" sz="2800" dirty="0"/>
              <a:t>기획 방향성</a:t>
            </a:r>
            <a:endParaRPr lang="en-US" altLang="ko-KR" sz="2800" dirty="0"/>
          </a:p>
          <a:p>
            <a:r>
              <a:rPr lang="ko-KR" altLang="en-US" sz="3200" dirty="0"/>
              <a:t>게임 설명</a:t>
            </a:r>
            <a:endParaRPr lang="en-US" altLang="ko-KR" sz="3200" dirty="0"/>
          </a:p>
          <a:p>
            <a:r>
              <a:rPr lang="en-US" altLang="ko-KR" sz="3200" dirty="0"/>
              <a:t>UI/UX</a:t>
            </a:r>
          </a:p>
          <a:p>
            <a:r>
              <a:rPr lang="en-US" altLang="ko-KR" sz="3200" dirty="0"/>
              <a:t>BM</a:t>
            </a:r>
          </a:p>
          <a:p>
            <a:r>
              <a:rPr lang="ko-KR" altLang="en-US" sz="3200" dirty="0"/>
              <a:t>개발 계획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40948691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96BBB-CBC9-4ED8-835A-2C091C4A2E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6" y="0"/>
            <a:ext cx="3857625" cy="6858000"/>
          </a:xfrm>
          <a:prstGeom prst="rect">
            <a:avLst/>
          </a:prstGeom>
        </p:spPr>
      </p:pic>
      <p:sp>
        <p:nvSpPr>
          <p:cNvPr id="6" name="이등변 삼각형 5">
            <a:hlinkClick r:id="rId4" action="ppaction://hlinksldjump"/>
            <a:extLst>
              <a:ext uri="{FF2B5EF4-FFF2-40B4-BE49-F238E27FC236}">
                <a16:creationId xmlns:a16="http://schemas.microsoft.com/office/drawing/2014/main" id="{DD48FF21-A112-48AD-9C8F-3F936DDFBFD5}"/>
              </a:ext>
            </a:extLst>
          </p:cNvPr>
          <p:cNvSpPr/>
          <p:nvPr/>
        </p:nvSpPr>
        <p:spPr>
          <a:xfrm rot="16200000">
            <a:off x="4279269" y="393063"/>
            <a:ext cx="447039" cy="24003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2FCBEB-82DB-4184-B762-3CD4CDA13AB4}"/>
              </a:ext>
            </a:extLst>
          </p:cNvPr>
          <p:cNvSpPr txBox="1"/>
          <p:nvPr/>
        </p:nvSpPr>
        <p:spPr>
          <a:xfrm>
            <a:off x="5638799" y="289559"/>
            <a:ext cx="9144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업적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649ACC-3189-440B-9A55-E2DE7C6B25BA}"/>
              </a:ext>
            </a:extLst>
          </p:cNvPr>
          <p:cNvCxnSpPr/>
          <p:nvPr/>
        </p:nvCxnSpPr>
        <p:spPr>
          <a:xfrm>
            <a:off x="4167187" y="1503680"/>
            <a:ext cx="38576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0C9C36-0A7E-4A64-92D8-0228F1D93209}"/>
              </a:ext>
            </a:extLst>
          </p:cNvPr>
          <p:cNvSpPr/>
          <p:nvPr/>
        </p:nvSpPr>
        <p:spPr>
          <a:xfrm>
            <a:off x="5333999" y="1328419"/>
            <a:ext cx="1524000" cy="350521"/>
          </a:xfrm>
          <a:prstGeom prst="rect">
            <a:avLst/>
          </a:prstGeom>
          <a:solidFill>
            <a:srgbClr val="FFF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A0A0A"/>
                </a:solidFill>
                <a:latin typeface="+mj-ea"/>
                <a:ea typeface="+mj-ea"/>
              </a:rPr>
              <a:t>어스</a:t>
            </a:r>
            <a:r>
              <a:rPr lang="en-US" altLang="ko-KR" dirty="0">
                <a:solidFill>
                  <a:srgbClr val="0A0A0A"/>
                </a:solidFill>
                <a:latin typeface="+mj-ea"/>
                <a:ea typeface="+mj-ea"/>
              </a:rPr>
              <a:t>(2/54)</a:t>
            </a:r>
            <a:endParaRPr lang="ko-KR" altLang="en-US" dirty="0">
              <a:solidFill>
                <a:srgbClr val="0A0A0A"/>
              </a:solidFill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57F30BB-C9D7-4F27-9CEA-E1F9DE2CD0F7}"/>
              </a:ext>
            </a:extLst>
          </p:cNvPr>
          <p:cNvSpPr/>
          <p:nvPr/>
        </p:nvSpPr>
        <p:spPr>
          <a:xfrm>
            <a:off x="4413252" y="1876425"/>
            <a:ext cx="727708" cy="727708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93D238D-4ECF-444C-B806-28DB2FC5E0DE}"/>
              </a:ext>
            </a:extLst>
          </p:cNvPr>
          <p:cNvSpPr/>
          <p:nvPr/>
        </p:nvSpPr>
        <p:spPr>
          <a:xfrm>
            <a:off x="5297492" y="1876425"/>
            <a:ext cx="727708" cy="727708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9017C6-22FA-4B8E-8EAE-D83DCC99F69E}"/>
              </a:ext>
            </a:extLst>
          </p:cNvPr>
          <p:cNvSpPr/>
          <p:nvPr/>
        </p:nvSpPr>
        <p:spPr>
          <a:xfrm>
            <a:off x="6181732" y="1876425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DA81717-7E2B-4D7A-9BBA-87BBB3D86F64}"/>
              </a:ext>
            </a:extLst>
          </p:cNvPr>
          <p:cNvSpPr/>
          <p:nvPr/>
        </p:nvSpPr>
        <p:spPr>
          <a:xfrm>
            <a:off x="7065972" y="1876425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4F09D10-3FF4-4B03-9634-EFA952DFF654}"/>
              </a:ext>
            </a:extLst>
          </p:cNvPr>
          <p:cNvSpPr/>
          <p:nvPr/>
        </p:nvSpPr>
        <p:spPr>
          <a:xfrm>
            <a:off x="4413252" y="2818766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416B6F8-B8E1-4AD9-80B8-52F73BA88439}"/>
              </a:ext>
            </a:extLst>
          </p:cNvPr>
          <p:cNvSpPr/>
          <p:nvPr/>
        </p:nvSpPr>
        <p:spPr>
          <a:xfrm>
            <a:off x="5297492" y="2818766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686A32B-8191-4D3C-AC51-BAEA47A11972}"/>
              </a:ext>
            </a:extLst>
          </p:cNvPr>
          <p:cNvSpPr/>
          <p:nvPr/>
        </p:nvSpPr>
        <p:spPr>
          <a:xfrm>
            <a:off x="6181732" y="2818766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E9C7F4B-B4AE-4604-AA3F-F9AD4B97161A}"/>
              </a:ext>
            </a:extLst>
          </p:cNvPr>
          <p:cNvSpPr/>
          <p:nvPr/>
        </p:nvSpPr>
        <p:spPr>
          <a:xfrm>
            <a:off x="7065972" y="2818766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D31B6A9-0417-4019-9994-5813917961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1998426"/>
            <a:ext cx="471494" cy="47149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CD64566-2AB0-4A1A-8ED5-5C3AAB713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2004209"/>
            <a:ext cx="471494" cy="47149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F4CFF48-B9EC-406A-9B46-67A77AD0730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2946873"/>
            <a:ext cx="471494" cy="47149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4326401-FB80-454C-8E31-B4C1EFFDCA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2946756"/>
            <a:ext cx="471494" cy="47149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481235B-5135-487F-A221-E1665C1A40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9" y="2946873"/>
            <a:ext cx="471494" cy="47149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2A1FE0-94BC-47D6-BACB-1DEE29AC8A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9" y="2946756"/>
            <a:ext cx="471494" cy="471494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8BDB707-7ED7-4FE6-8FCA-67ED945E0158}"/>
              </a:ext>
            </a:extLst>
          </p:cNvPr>
          <p:cNvSpPr/>
          <p:nvPr/>
        </p:nvSpPr>
        <p:spPr>
          <a:xfrm>
            <a:off x="4413252" y="3761107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A3D5A37-2D95-4731-BAF1-ECFE4E754D58}"/>
              </a:ext>
            </a:extLst>
          </p:cNvPr>
          <p:cNvSpPr/>
          <p:nvPr/>
        </p:nvSpPr>
        <p:spPr>
          <a:xfrm>
            <a:off x="5297492" y="3761107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230BA474-9555-464C-B2CC-DA7B8FA2E8DC}"/>
              </a:ext>
            </a:extLst>
          </p:cNvPr>
          <p:cNvSpPr/>
          <p:nvPr/>
        </p:nvSpPr>
        <p:spPr>
          <a:xfrm>
            <a:off x="6181732" y="3761107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F059640-21F2-48ED-87C5-EFB04A0BE9C0}"/>
              </a:ext>
            </a:extLst>
          </p:cNvPr>
          <p:cNvSpPr/>
          <p:nvPr/>
        </p:nvSpPr>
        <p:spPr>
          <a:xfrm>
            <a:off x="7065972" y="3761107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1982CBF-C755-4A6D-A338-4840EED813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3889214"/>
            <a:ext cx="471494" cy="47149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16BBF41-CA67-4001-B385-D45620FD49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3889097"/>
            <a:ext cx="471494" cy="47149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0C1A2EC-544B-4D49-9895-3E43400695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9" y="3889214"/>
            <a:ext cx="471494" cy="471494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25FCF91-6187-4600-801C-85BC3C0227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9" y="3889097"/>
            <a:ext cx="471494" cy="471494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A46BDA1-2E24-488D-A81B-D388765F287D}"/>
              </a:ext>
            </a:extLst>
          </p:cNvPr>
          <p:cNvSpPr/>
          <p:nvPr/>
        </p:nvSpPr>
        <p:spPr>
          <a:xfrm>
            <a:off x="4413252" y="4703448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D408580-5145-4782-AFC6-DF0837D2C126}"/>
              </a:ext>
            </a:extLst>
          </p:cNvPr>
          <p:cNvSpPr/>
          <p:nvPr/>
        </p:nvSpPr>
        <p:spPr>
          <a:xfrm>
            <a:off x="5297492" y="4703448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893C3B5-09F1-47F0-9616-4A8D73BF3BF2}"/>
              </a:ext>
            </a:extLst>
          </p:cNvPr>
          <p:cNvSpPr/>
          <p:nvPr/>
        </p:nvSpPr>
        <p:spPr>
          <a:xfrm>
            <a:off x="6181732" y="4703448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3AABCBC6-4716-4BE8-9FD9-3573E4FF1327}"/>
              </a:ext>
            </a:extLst>
          </p:cNvPr>
          <p:cNvSpPr/>
          <p:nvPr/>
        </p:nvSpPr>
        <p:spPr>
          <a:xfrm>
            <a:off x="7065972" y="4703448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4E650A74-B23F-4DE6-AA52-854619825F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4831555"/>
            <a:ext cx="471494" cy="47149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4643D50-DC14-4F14-91B6-C71CD5E32B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4831438"/>
            <a:ext cx="471494" cy="47149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FCF9118-FF93-42A7-A06C-DCEDA75FEF3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9" y="4831555"/>
            <a:ext cx="471494" cy="47149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942C135-A957-4A7A-9EE1-0AE3C5D0A9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9" y="4831438"/>
            <a:ext cx="471494" cy="471494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DA054BC-2D5E-4E14-BF64-CBA6B98B6183}"/>
              </a:ext>
            </a:extLst>
          </p:cNvPr>
          <p:cNvSpPr/>
          <p:nvPr/>
        </p:nvSpPr>
        <p:spPr>
          <a:xfrm>
            <a:off x="4413252" y="5645789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CB6FC92-CB4D-4A3A-815F-7B77E12D2E67}"/>
              </a:ext>
            </a:extLst>
          </p:cNvPr>
          <p:cNvSpPr/>
          <p:nvPr/>
        </p:nvSpPr>
        <p:spPr>
          <a:xfrm>
            <a:off x="5297492" y="5645789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CEADB4B-DABA-451E-8F60-F668A8B90781}"/>
              </a:ext>
            </a:extLst>
          </p:cNvPr>
          <p:cNvSpPr/>
          <p:nvPr/>
        </p:nvSpPr>
        <p:spPr>
          <a:xfrm>
            <a:off x="6181732" y="5645789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35833D87-D5E8-4257-A946-F28A1F0E6593}"/>
              </a:ext>
            </a:extLst>
          </p:cNvPr>
          <p:cNvSpPr/>
          <p:nvPr/>
        </p:nvSpPr>
        <p:spPr>
          <a:xfrm>
            <a:off x="7065972" y="5645789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C74A7199-335D-43E8-B08A-D786808D78F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5773896"/>
            <a:ext cx="471494" cy="471494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2826176C-DBC2-4177-BC2B-0C2560018C4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5773779"/>
            <a:ext cx="471494" cy="47149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1A18DB5-CE98-4D6A-A645-26937490872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9" y="5773896"/>
            <a:ext cx="471494" cy="47149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DC7106A9-771E-4084-B592-12EE9688C9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9" y="5773779"/>
            <a:ext cx="471494" cy="471494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FDEAF52-C984-42B1-98B0-04E815B7275B}"/>
              </a:ext>
            </a:extLst>
          </p:cNvPr>
          <p:cNvSpPr/>
          <p:nvPr/>
        </p:nvSpPr>
        <p:spPr>
          <a:xfrm>
            <a:off x="4413252" y="6588130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241C79D-E74C-4DB6-9E3D-47986A65DCB6}"/>
              </a:ext>
            </a:extLst>
          </p:cNvPr>
          <p:cNvSpPr/>
          <p:nvPr/>
        </p:nvSpPr>
        <p:spPr>
          <a:xfrm>
            <a:off x="5297492" y="6588130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B20D7414-4344-45F7-96E7-6D82A472CDD9}"/>
              </a:ext>
            </a:extLst>
          </p:cNvPr>
          <p:cNvSpPr/>
          <p:nvPr/>
        </p:nvSpPr>
        <p:spPr>
          <a:xfrm>
            <a:off x="6181732" y="6588130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486010A2-A059-42B0-8746-9934F2143A04}"/>
              </a:ext>
            </a:extLst>
          </p:cNvPr>
          <p:cNvSpPr/>
          <p:nvPr/>
        </p:nvSpPr>
        <p:spPr>
          <a:xfrm>
            <a:off x="7065972" y="6588130"/>
            <a:ext cx="727708" cy="72770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C44134B2-EF04-45A9-B875-4F148AC33A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39" y="6716237"/>
            <a:ext cx="471494" cy="47149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7AD3266-1610-4555-ADD1-160AFF61CF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9" y="6716120"/>
            <a:ext cx="471494" cy="471494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102C5A28-995E-4C1D-B06C-389AEB6EA9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359" y="6716237"/>
            <a:ext cx="471494" cy="47149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BD190B6D-AE9D-4437-A932-A57110BA97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99" y="6716120"/>
            <a:ext cx="471494" cy="47149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7D989A92-A0E7-4BAB-85E7-EE607EBC0EC2}"/>
              </a:ext>
            </a:extLst>
          </p:cNvPr>
          <p:cNvSpPr/>
          <p:nvPr/>
        </p:nvSpPr>
        <p:spPr>
          <a:xfrm>
            <a:off x="7904480" y="0"/>
            <a:ext cx="120331" cy="6858000"/>
          </a:xfrm>
          <a:prstGeom prst="rect">
            <a:avLst/>
          </a:prstGeom>
          <a:solidFill>
            <a:schemeClr val="bg1">
              <a:lumMod val="7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23FCD6E-251E-488D-8598-7AC8862E1FC1}"/>
              </a:ext>
            </a:extLst>
          </p:cNvPr>
          <p:cNvSpPr/>
          <p:nvPr/>
        </p:nvSpPr>
        <p:spPr>
          <a:xfrm>
            <a:off x="7902238" y="0"/>
            <a:ext cx="118800" cy="73659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1B88D690-A45A-4340-967D-398D4A3A7717}"/>
              </a:ext>
            </a:extLst>
          </p:cNvPr>
          <p:cNvGrpSpPr/>
          <p:nvPr/>
        </p:nvGrpSpPr>
        <p:grpSpPr>
          <a:xfrm>
            <a:off x="4162641" y="6"/>
            <a:ext cx="3871890" cy="6857994"/>
            <a:chOff x="4167185" y="6"/>
            <a:chExt cx="3871890" cy="6857994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9B507DA-A1D5-4A56-AF04-4F70274BE0EB}"/>
                </a:ext>
              </a:extLst>
            </p:cNvPr>
            <p:cNvSpPr/>
            <p:nvPr/>
          </p:nvSpPr>
          <p:spPr>
            <a:xfrm>
              <a:off x="4167185" y="6"/>
              <a:ext cx="3871890" cy="6857994"/>
            </a:xfrm>
            <a:prstGeom prst="rect">
              <a:avLst/>
            </a:pr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3D45706D-D608-4798-A299-D81B6E7092F2}"/>
                </a:ext>
              </a:extLst>
            </p:cNvPr>
            <p:cNvGrpSpPr/>
            <p:nvPr/>
          </p:nvGrpSpPr>
          <p:grpSpPr>
            <a:xfrm>
              <a:off x="4461033" y="2585885"/>
              <a:ext cx="3149600" cy="1796413"/>
              <a:chOff x="653536" y="2419987"/>
              <a:chExt cx="3149600" cy="1796413"/>
            </a:xfrm>
          </p:grpSpPr>
          <p:sp>
            <p:nvSpPr>
              <p:cNvPr id="75" name="사각형: 잘린 대각선 방향 모서리 74">
                <a:extLst>
                  <a:ext uri="{FF2B5EF4-FFF2-40B4-BE49-F238E27FC236}">
                    <a16:creationId xmlns:a16="http://schemas.microsoft.com/office/drawing/2014/main" id="{6DFF25C6-91BF-4F01-AC88-888D2BC93024}"/>
                  </a:ext>
                </a:extLst>
              </p:cNvPr>
              <p:cNvSpPr/>
              <p:nvPr/>
            </p:nvSpPr>
            <p:spPr>
              <a:xfrm>
                <a:off x="653536" y="2419987"/>
                <a:ext cx="3149600" cy="1796413"/>
              </a:xfrm>
              <a:prstGeom prst="snip2Diag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1F7692FA-2297-4FF5-8821-95D804F5922F}"/>
                  </a:ext>
                </a:extLst>
              </p:cNvPr>
              <p:cNvSpPr/>
              <p:nvPr/>
            </p:nvSpPr>
            <p:spPr>
              <a:xfrm>
                <a:off x="1867223" y="2505036"/>
                <a:ext cx="727708" cy="727708"/>
              </a:xfrm>
              <a:prstGeom prst="roundRect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72AB54E-A5BB-4288-9605-CB97EC3CFC3F}"/>
                  </a:ext>
                </a:extLst>
              </p:cNvPr>
              <p:cNvSpPr txBox="1"/>
              <p:nvPr/>
            </p:nvSpPr>
            <p:spPr>
              <a:xfrm>
                <a:off x="1550925" y="3312259"/>
                <a:ext cx="136127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>
                    <a:latin typeface="+mj-ea"/>
                    <a:ea typeface="+mj-ea"/>
                  </a:rPr>
                  <a:t>그저 실수로</a:t>
                </a:r>
                <a:r>
                  <a:rPr lang="en-US" altLang="ko-KR" sz="2000" dirty="0">
                    <a:latin typeface="+mj-ea"/>
                    <a:ea typeface="+mj-ea"/>
                  </a:rPr>
                  <a:t>..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F18E9E8-BA71-4EB1-8C95-C4B1A0BE8378}"/>
                  </a:ext>
                </a:extLst>
              </p:cNvPr>
              <p:cNvSpPr txBox="1"/>
              <p:nvPr/>
            </p:nvSpPr>
            <p:spPr>
              <a:xfrm>
                <a:off x="942682" y="3761107"/>
                <a:ext cx="25715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0"/>
                <a:r>
                  <a:rPr lang="ko-KR" altLang="en-US" sz="1600" dirty="0">
                    <a:latin typeface="+mn-ea"/>
                  </a:rPr>
                  <a:t>사람을 </a:t>
                </a:r>
                <a:r>
                  <a:rPr lang="en-US" altLang="ko-KR" sz="1600" dirty="0">
                    <a:latin typeface="+mn-ea"/>
                  </a:rPr>
                  <a:t>10</a:t>
                </a:r>
                <a:r>
                  <a:rPr lang="ko-KR" altLang="en-US" sz="1600" dirty="0">
                    <a:latin typeface="+mn-ea"/>
                  </a:rPr>
                  <a:t>명 죽였습니다</a:t>
                </a:r>
                <a:r>
                  <a:rPr lang="en-US" altLang="ko-KR" sz="1600" dirty="0">
                    <a:latin typeface="+mn-ea"/>
                  </a:rPr>
                  <a:t>.</a:t>
                </a:r>
                <a:endParaRPr lang="ko-KR" altLang="en-US" sz="1600" dirty="0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43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44824" y="2292350"/>
            <a:ext cx="6043450" cy="4351338"/>
          </a:xfrm>
        </p:spPr>
        <p:txBody>
          <a:bodyPr/>
          <a:lstStyle/>
          <a:p>
            <a:r>
              <a:rPr lang="ko-KR" altLang="en-US" dirty="0"/>
              <a:t>게임은 전부 터치로 상호작용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바다를 터치하면 터치 지점에서 파도가 나와 떠있는 오브젝트들과 상호작용합니다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화면을 오래 누르면 더 강한 파도가 나옵니다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조작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E794A3E-596C-45A5-B258-775675A9B63B}"/>
              </a:ext>
            </a:extLst>
          </p:cNvPr>
          <p:cNvGrpSpPr/>
          <p:nvPr/>
        </p:nvGrpSpPr>
        <p:grpSpPr>
          <a:xfrm>
            <a:off x="8339942" y="0"/>
            <a:ext cx="3860850" cy="6859819"/>
            <a:chOff x="4167187" y="-1819"/>
            <a:chExt cx="3860850" cy="685981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56B4E46-E30E-4718-B164-E20546809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pic>
          <p:nvPicPr>
            <p:cNvPr id="6" name="그림 5">
              <a:hlinkClick r:id="rId4" action="ppaction://hlinksldjump"/>
              <a:extLst>
                <a:ext uri="{FF2B5EF4-FFF2-40B4-BE49-F238E27FC236}">
                  <a16:creationId xmlns:a16="http://schemas.microsoft.com/office/drawing/2014/main" id="{24D78A71-1172-48F7-AAE0-24E456E96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68" b="89159"/>
            <a:stretch/>
          </p:blipFill>
          <p:spPr>
            <a:xfrm>
              <a:off x="7274560" y="-1819"/>
              <a:ext cx="753477" cy="743499"/>
            </a:xfrm>
            <a:prstGeom prst="rect">
              <a:avLst/>
            </a:prstGeom>
          </p:spPr>
        </p:pic>
      </p:grpSp>
      <p:pic>
        <p:nvPicPr>
          <p:cNvPr id="2050" name="Picture 2" descr="touch icon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28" y="422794"/>
            <a:ext cx="837789" cy="11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61B763-895B-437C-AD0C-F534855E7BA5}"/>
              </a:ext>
            </a:extLst>
          </p:cNvPr>
          <p:cNvSpPr/>
          <p:nvPr/>
        </p:nvSpPr>
        <p:spPr>
          <a:xfrm>
            <a:off x="8346144" y="6097124"/>
            <a:ext cx="690842" cy="759057"/>
          </a:xfrm>
          <a:prstGeom prst="rect">
            <a:avLst/>
          </a:prstGeom>
          <a:solidFill>
            <a:srgbClr val="BDE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49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44823" y="1840286"/>
            <a:ext cx="10313826" cy="4796819"/>
          </a:xfrm>
        </p:spPr>
        <p:txBody>
          <a:bodyPr/>
          <a:lstStyle/>
          <a:p>
            <a:r>
              <a:rPr lang="ko-KR" altLang="en-US" dirty="0" err="1">
                <a:solidFill>
                  <a:srgbClr val="7BD9D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배경음</a:t>
            </a:r>
            <a:r>
              <a:rPr lang="en-US" altLang="ko-KR" dirty="0">
                <a:solidFill>
                  <a:srgbClr val="7BD9D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(Background Sound) </a:t>
            </a:r>
          </a:p>
          <a:p>
            <a:r>
              <a:rPr lang="ko-KR" altLang="en-US" dirty="0"/>
              <a:t>대부분의 </a:t>
            </a:r>
            <a:r>
              <a:rPr lang="ko-KR" altLang="en-US" dirty="0" err="1"/>
              <a:t>씬에서</a:t>
            </a:r>
            <a:r>
              <a:rPr lang="en-US" altLang="ko-KR" dirty="0"/>
              <a:t> </a:t>
            </a:r>
            <a:r>
              <a:rPr lang="ko-KR" altLang="en-US" dirty="0"/>
              <a:t>잔잔하고 시원한 배경음악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기러기 소리</a:t>
            </a:r>
            <a:r>
              <a:rPr lang="en-US" altLang="ko-KR" dirty="0"/>
              <a:t>, </a:t>
            </a:r>
            <a:r>
              <a:rPr lang="ko-KR" altLang="en-US" dirty="0"/>
              <a:t>잔잔히 부스러지는 파도 소리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7BD9D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효과음</a:t>
            </a:r>
            <a:r>
              <a:rPr lang="en-US" altLang="ko-KR" dirty="0">
                <a:solidFill>
                  <a:srgbClr val="7BD9DB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(Sound Effect)</a:t>
            </a:r>
          </a:p>
          <a:p>
            <a:r>
              <a:rPr lang="ko-KR" altLang="en-US" dirty="0"/>
              <a:t>생성된 파도 소리</a:t>
            </a:r>
            <a:endParaRPr lang="en-US" altLang="ko-KR" dirty="0"/>
          </a:p>
          <a:p>
            <a:r>
              <a:rPr lang="ko-KR" altLang="en-US" dirty="0"/>
              <a:t>오브젝트와 오브젝트의 상호작용 소리</a:t>
            </a:r>
            <a:endParaRPr lang="en-US" altLang="ko-KR" dirty="0"/>
          </a:p>
          <a:p>
            <a:r>
              <a:rPr lang="ko-KR" altLang="en-US" dirty="0"/>
              <a:t>파도가 오브젝트들과 상호작용 소리</a:t>
            </a:r>
            <a:endParaRPr lang="en-US" altLang="ko-KR" dirty="0"/>
          </a:p>
          <a:p>
            <a:r>
              <a:rPr lang="ko-KR" altLang="en-US" dirty="0"/>
              <a:t>오브젝트의 소리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사운드</a:t>
            </a:r>
          </a:p>
        </p:txBody>
      </p:sp>
      <p:pic>
        <p:nvPicPr>
          <p:cNvPr id="1026" name="Picture 2" descr="sound icon png에 대한 이미지 검색결과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43" y="566432"/>
            <a:ext cx="846748" cy="84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6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D5-C46B-4853-BBA4-C63AD820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553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44823" y="1780499"/>
            <a:ext cx="8700075" cy="4750476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ko-KR" altLang="en-US" sz="29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무료 게임 제공</a:t>
            </a:r>
            <a:endParaRPr lang="en-US" altLang="ko-KR" sz="29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lvl="1"/>
            <a:r>
              <a:rPr lang="ko-KR" altLang="en-US" dirty="0"/>
              <a:t>기본 행성 </a:t>
            </a:r>
            <a:r>
              <a:rPr lang="en-US" altLang="ko-KR" dirty="0"/>
              <a:t>‘</a:t>
            </a:r>
            <a:r>
              <a:rPr lang="ko-KR" altLang="en-US" dirty="0"/>
              <a:t>어스</a:t>
            </a:r>
            <a:r>
              <a:rPr lang="en-US" altLang="ko-KR" dirty="0"/>
              <a:t>’</a:t>
            </a:r>
            <a:r>
              <a:rPr lang="ko-KR" altLang="en-US" dirty="0"/>
              <a:t>와 업적 달성 후 해금 가능한 행성 플레이 가능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sz="29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인게임</a:t>
            </a:r>
            <a:r>
              <a:rPr lang="ko-KR" altLang="en-US" sz="29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광고</a:t>
            </a:r>
            <a:endParaRPr lang="en-US" altLang="ko-KR" sz="29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lvl="1"/>
            <a:r>
              <a:rPr lang="ko-KR" altLang="en-US" dirty="0"/>
              <a:t>게임 내에 광고 삽입</a:t>
            </a:r>
            <a:endParaRPr lang="en-US" altLang="ko-KR" dirty="0"/>
          </a:p>
          <a:p>
            <a:pPr lvl="1"/>
            <a:endParaRPr lang="en-US" altLang="ko-KR" sz="25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9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행성 판매 </a:t>
            </a:r>
            <a:r>
              <a:rPr lang="en-US" altLang="ko-KR" sz="29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&amp; </a:t>
            </a:r>
            <a:r>
              <a:rPr lang="ko-KR" altLang="en-US" sz="29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광고 제거</a:t>
            </a:r>
            <a:endParaRPr lang="en-US" altLang="ko-KR" sz="29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lvl="1"/>
            <a:r>
              <a:rPr lang="ko-KR" altLang="en-US" dirty="0"/>
              <a:t>행성 볼륨에 따라 </a:t>
            </a:r>
            <a:r>
              <a:rPr lang="en-US" altLang="ko-KR" dirty="0"/>
              <a:t>2,000</a:t>
            </a:r>
            <a:r>
              <a:rPr lang="ko-KR" altLang="en-US" dirty="0"/>
              <a:t>원 또는 </a:t>
            </a:r>
            <a:r>
              <a:rPr lang="en-US" altLang="ko-KR" dirty="0"/>
              <a:t>3,000</a:t>
            </a:r>
            <a:r>
              <a:rPr lang="ko-KR" altLang="en-US" dirty="0"/>
              <a:t>원의 가격으로 게임 내 행성 화면에서 구매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첫 결제 시 자동으로 </a:t>
            </a:r>
            <a:r>
              <a:rPr lang="ko-KR" altLang="en-US" dirty="0" err="1"/>
              <a:t>인게임</a:t>
            </a:r>
            <a:r>
              <a:rPr lang="ko-KR" altLang="en-US" dirty="0"/>
              <a:t> 광고 제거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BM	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91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101D5-C46B-4853-BBA4-C63AD820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038606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C0230-A567-417A-8B1A-9011FBE103D5}"/>
              </a:ext>
            </a:extLst>
          </p:cNvPr>
          <p:cNvSpPr txBox="1"/>
          <p:nvPr/>
        </p:nvSpPr>
        <p:spPr>
          <a:xfrm>
            <a:off x="536260" y="5036032"/>
            <a:ext cx="470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 강점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소규모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소자본 개발 가능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8E2DA-0A21-4FB4-BB60-A266207B9C4A}"/>
              </a:ext>
            </a:extLst>
          </p:cNvPr>
          <p:cNvSpPr txBox="1"/>
          <p:nvPr/>
        </p:nvSpPr>
        <p:spPr>
          <a:xfrm>
            <a:off x="536260" y="5501037"/>
            <a:ext cx="5040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씬과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다양한 테마를 기획할 아이디어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</a:p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로우 폴리 그래픽 리소스 제작 필요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B2366081-A99A-42BE-83F3-F207F4F324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427389"/>
              </p:ext>
            </p:extLst>
          </p:nvPr>
        </p:nvGraphicFramePr>
        <p:xfrm>
          <a:off x="614075" y="243002"/>
          <a:ext cx="10825653" cy="4208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Chart" r:id="rId4" imgW="11727286" imgH="4564230" progId="Excel.Chart.8">
                  <p:embed followColorScheme="full"/>
                </p:oleObj>
              </mc:Choice>
              <mc:Fallback>
                <p:oleObj name="Chart" r:id="rId4" imgW="11727286" imgH="4564230" progId="Excel.Chart.8">
                  <p:embed followColorScheme="full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14075" y="243002"/>
                        <a:ext cx="10825653" cy="4208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BF25A4-3666-4CF5-8B10-98D44DB779DD}"/>
              </a:ext>
            </a:extLst>
          </p:cNvPr>
          <p:cNvSpPr txBox="1"/>
          <p:nvPr/>
        </p:nvSpPr>
        <p:spPr>
          <a:xfrm>
            <a:off x="536260" y="4643786"/>
            <a:ext cx="4705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기간 </a:t>
            </a:r>
            <a:r>
              <a:rPr lang="en-US" altLang="ko-KR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6</a:t>
            </a:r>
            <a:r>
              <a:rPr lang="ko-KR" altLang="en-US" sz="20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E057-2AE7-4B85-A2E8-15CE05C47819}"/>
              </a:ext>
            </a:extLst>
          </p:cNvPr>
          <p:cNvSpPr txBox="1"/>
          <p:nvPr/>
        </p:nvSpPr>
        <p:spPr>
          <a:xfrm>
            <a:off x="6096000" y="4657983"/>
            <a:ext cx="5040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행성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제작 계획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A01790-F811-4D42-8C98-C292E4F83629}"/>
              </a:ext>
            </a:extLst>
          </p:cNvPr>
          <p:cNvSpPr txBox="1"/>
          <p:nvPr/>
        </p:nvSpPr>
        <p:spPr>
          <a:xfrm>
            <a:off x="6096000" y="5063061"/>
            <a:ext cx="4851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 연령이 쉽게 즐길 수 있도록 개발하는 것이 목표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latinLnBrk="0"/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 행성과 업적 시스템은 게임에 애착을 가지고 끈기 있게 플레이 할 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</a:t>
            </a:r>
            <a:r>
              <a:rPr lang="en-US" altLang="ko-KR" sz="20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2000" dirty="0">
              <a:solidFill>
                <a:srgbClr val="FFFF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4655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구글 인디게임 페스티벌 이미지 검색결과&quot;">
            <a:extLst>
              <a:ext uri="{FF2B5EF4-FFF2-40B4-BE49-F238E27FC236}">
                <a16:creationId xmlns:a16="http://schemas.microsoft.com/office/drawing/2014/main" id="{B38D5781-DEA6-4133-81B8-27EA9F217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03" y="1651979"/>
            <a:ext cx="4174492" cy="355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보상형 광고 이미지 검색결과&quot;">
            <a:extLst>
              <a:ext uri="{FF2B5EF4-FFF2-40B4-BE49-F238E27FC236}">
                <a16:creationId xmlns:a16="http://schemas.microsoft.com/office/drawing/2014/main" id="{8584C8B7-DE3F-4AB9-A8E0-33C266BD8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88" y="705428"/>
            <a:ext cx="4568960" cy="29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youtube png 이미지 검색결과&quot;">
            <a:extLst>
              <a:ext uri="{FF2B5EF4-FFF2-40B4-BE49-F238E27FC236}">
                <a16:creationId xmlns:a16="http://schemas.microsoft.com/office/drawing/2014/main" id="{4573CC47-08FF-49C3-AC23-5CD9FB1C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18" y="377727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80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F49E19AC-6CFC-48EE-842D-714380E0F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817953"/>
              </p:ext>
            </p:extLst>
          </p:nvPr>
        </p:nvGraphicFramePr>
        <p:xfrm>
          <a:off x="5665423" y="3145100"/>
          <a:ext cx="4602266" cy="19503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01133">
                  <a:extLst>
                    <a:ext uri="{9D8B030D-6E8A-4147-A177-3AD203B41FA5}">
                      <a16:colId xmlns:a16="http://schemas.microsoft.com/office/drawing/2014/main" val="4144201297"/>
                    </a:ext>
                  </a:extLst>
                </a:gridCol>
                <a:gridCol w="2301133">
                  <a:extLst>
                    <a:ext uri="{9D8B030D-6E8A-4147-A177-3AD203B41FA5}">
                      <a16:colId xmlns:a16="http://schemas.microsoft.com/office/drawing/2014/main" val="3879960369"/>
                    </a:ext>
                  </a:extLst>
                </a:gridCol>
              </a:tblGrid>
              <a:tr h="39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목록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지출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534432"/>
                  </a:ext>
                </a:extLst>
              </a:tr>
              <a:tr h="39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툴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924,570 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원</a:t>
                      </a:r>
                      <a:endParaRPr lang="en-US" altLang="ko-KR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920899"/>
                  </a:ext>
                </a:extLst>
              </a:tr>
              <a:tr h="39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인건비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72,000,000 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95455"/>
                  </a:ext>
                </a:extLst>
              </a:tr>
              <a:tr h="39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오피스텔 임대료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3,000,000 </a:t>
                      </a:r>
                      <a:r>
                        <a:rPr lang="ko-KR" altLang="en-US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845058"/>
                  </a:ext>
                </a:extLst>
              </a:tr>
              <a:tr h="3900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총 지출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75,924,570 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원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6585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58F44BA-D1A1-4306-BFA4-EAB85F87F7D4}"/>
              </a:ext>
            </a:extLst>
          </p:cNvPr>
          <p:cNvSpPr txBox="1"/>
          <p:nvPr/>
        </p:nvSpPr>
        <p:spPr>
          <a:xfrm>
            <a:off x="5665423" y="1518271"/>
            <a:ext cx="22600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게임 기획자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게임 프로그래머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ko-KR" altLang="en-US" dirty="0"/>
              <a:t>게임 그래픽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endParaRPr lang="en-US" altLang="ko-KR" dirty="0"/>
          </a:p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명 개발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50" name="Picture 2" descr="Computer, Computers, Computer Technology, Room">
            <a:extLst>
              <a:ext uri="{FF2B5EF4-FFF2-40B4-BE49-F238E27FC236}">
                <a16:creationId xmlns:a16="http://schemas.microsoft.com/office/drawing/2014/main" id="{DAAD8E6A-4C89-4101-A0B0-BA2D9E66A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3" r="14593"/>
          <a:stretch/>
        </p:blipFill>
        <p:spPr bwMode="auto">
          <a:xfrm>
            <a:off x="1566153" y="999156"/>
            <a:ext cx="3998069" cy="46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4FEC1D-6755-4F93-9B5D-DD4D6796C50D}"/>
              </a:ext>
            </a:extLst>
          </p:cNvPr>
          <p:cNvSpPr txBox="1"/>
          <p:nvPr/>
        </p:nvSpPr>
        <p:spPr>
          <a:xfrm>
            <a:off x="2474522" y="2550638"/>
            <a:ext cx="218133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인원</a:t>
            </a:r>
            <a:endParaRPr lang="en-US" altLang="ko-KR" sz="32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&amp;</a:t>
            </a:r>
          </a:p>
          <a:p>
            <a:pPr algn="ctr"/>
            <a:r>
              <a:rPr lang="ko-KR" altLang="en-US" sz="32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비용</a:t>
            </a:r>
          </a:p>
        </p:txBody>
      </p:sp>
    </p:spTree>
    <p:extLst>
      <p:ext uri="{BB962C8B-B14F-4D97-AF65-F5344CB8AC3E}">
        <p14:creationId xmlns:p14="http://schemas.microsoft.com/office/powerpoint/2010/main" val="2950227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9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09842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44824" y="2292350"/>
            <a:ext cx="10313826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파도가 되어 세계를 모험합니다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32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“</a:t>
            </a:r>
            <a:r>
              <a:rPr lang="ko-KR" altLang="en-US" sz="32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터치하면</a:t>
            </a:r>
            <a:r>
              <a:rPr lang="en-US" altLang="ko-KR" sz="32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파도가 나온다</a:t>
            </a:r>
            <a:r>
              <a:rPr lang="en-US" altLang="ko-KR" sz="3200" dirty="0">
                <a:solidFill>
                  <a:srgbClr val="FF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!”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0E259D5-5BDF-44FE-B8A1-48CA1CB55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002150"/>
              </p:ext>
            </p:extLst>
          </p:nvPr>
        </p:nvGraphicFramePr>
        <p:xfrm>
          <a:off x="1744824" y="2209102"/>
          <a:ext cx="6150466" cy="2155510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1629556">
                  <a:extLst>
                    <a:ext uri="{9D8B030D-6E8A-4147-A177-3AD203B41FA5}">
                      <a16:colId xmlns:a16="http://schemas.microsoft.com/office/drawing/2014/main" val="3143487171"/>
                    </a:ext>
                  </a:extLst>
                </a:gridCol>
                <a:gridCol w="4520910">
                  <a:extLst>
                    <a:ext uri="{9D8B030D-6E8A-4147-A177-3AD203B41FA5}">
                      <a16:colId xmlns:a16="http://schemas.microsoft.com/office/drawing/2014/main" val="1916473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2D </a:t>
                      </a:r>
                      <a:r>
                        <a:rPr lang="ko-KR" altLang="en-US" sz="24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퍼즐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94344"/>
                  </a:ext>
                </a:extLst>
              </a:tr>
              <a:tr h="7839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629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이용등급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전체이용가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91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개발엔진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Unity</a:t>
                      </a:r>
                      <a:endParaRPr lang="ko-KR" altLang="en-US" sz="240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370817"/>
                  </a:ext>
                </a:extLst>
              </a:tr>
            </a:tbl>
          </a:graphicData>
        </a:graphic>
      </p:graphicFrame>
      <p:pic>
        <p:nvPicPr>
          <p:cNvPr id="1026" name="Picture 2" descr="playstore png에 대한 이미지 검색결과">
            <a:extLst>
              <a:ext uri="{FF2B5EF4-FFF2-40B4-BE49-F238E27FC236}">
                <a16:creationId xmlns:a16="http://schemas.microsoft.com/office/drawing/2014/main" id="{18182370-2E16-4B78-A815-CDFEB979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36" y="2799761"/>
            <a:ext cx="497339" cy="5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pp store png에 대한 이미지 검색결과">
            <a:extLst>
              <a:ext uri="{FF2B5EF4-FFF2-40B4-BE49-F238E27FC236}">
                <a16:creationId xmlns:a16="http://schemas.microsoft.com/office/drawing/2014/main" id="{F201D97B-81F2-4D96-BE51-66D6F174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72" y="2799761"/>
            <a:ext cx="529972" cy="5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36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FE572-59B0-4297-8EE1-D864C268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https://www.youtube.com/watch?v=gxYaptTpmIk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79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744824" y="2292350"/>
            <a:ext cx="5922068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CCECFF"/>
                </a:solidFill>
              </a:rPr>
              <a:t>파도를 이용하는 단순하지만 이전에 없던 새로운 게임 플레이</a:t>
            </a: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CCECFF"/>
                </a:solidFill>
              </a:rPr>
              <a:t>심미적으로 편안함을 주고 전체적으로 단순한 로우 폴리 그래픽</a:t>
            </a: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CCECFF"/>
              </a:solidFill>
            </a:endParaRPr>
          </a:p>
          <a:p>
            <a:pPr marL="0" indent="0">
              <a:buNone/>
            </a:pPr>
            <a:endParaRPr lang="ko-KR" altLang="en-US" dirty="0">
              <a:solidFill>
                <a:srgbClr val="CCECFF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컨셉</a:t>
            </a:r>
            <a:r>
              <a:rPr lang="en-US" altLang="ko-KR" dirty="0">
                <a:latin typeface="+mj-ea"/>
              </a:rPr>
              <a:t>/</a:t>
            </a:r>
            <a:r>
              <a:rPr lang="ko-KR" altLang="en-US" dirty="0"/>
              <a:t>그래픽</a:t>
            </a:r>
          </a:p>
        </p:txBody>
      </p:sp>
      <p:pic>
        <p:nvPicPr>
          <p:cNvPr id="1026" name="Picture 2" descr="Here are low poly island renders made by Filip Pavelko. The portal one sure is a nice idea, which of the two is your favorite? Filip Pavelko's Arts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733" y="1311543"/>
            <a:ext cx="3030475" cy="24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 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/>
          <a:stretch/>
        </p:blipFill>
        <p:spPr bwMode="auto">
          <a:xfrm>
            <a:off x="8390733" y="3788581"/>
            <a:ext cx="3030475" cy="247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84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1BCC9-A1E0-4E4B-8C25-2F99AFD3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기획 방향성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258B1-B5D8-49B2-B7A4-EAF64464EF07}"/>
              </a:ext>
            </a:extLst>
          </p:cNvPr>
          <p:cNvSpPr txBox="1"/>
          <p:nvPr/>
        </p:nvSpPr>
        <p:spPr>
          <a:xfrm>
            <a:off x="8944662" y="5585380"/>
            <a:ext cx="2554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&lt;Monument Valley&gt;</a:t>
            </a:r>
            <a:endParaRPr lang="ko-KR" altLang="en-US" sz="14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35127-7953-4E6F-9A09-4BF6DF56A19E}"/>
              </a:ext>
            </a:extLst>
          </p:cNvPr>
          <p:cNvSpPr txBox="1"/>
          <p:nvPr/>
        </p:nvSpPr>
        <p:spPr>
          <a:xfrm>
            <a:off x="649664" y="1973033"/>
            <a:ext cx="80013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게임을 기획할 때 플레이어에게 주고 싶었던 경험</a:t>
            </a:r>
            <a:endParaRPr lang="en-US" altLang="ko-KR" sz="2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/>
            <a:r>
              <a:rPr lang="ko-KR" altLang="en-US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신선한</a:t>
            </a:r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3200" dirty="0">
                <a:solidFill>
                  <a:srgbClr val="0B3C69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시원한</a:t>
            </a:r>
            <a:r>
              <a:rPr lang="en-US" altLang="ko-KR" sz="3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32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단순한</a:t>
            </a:r>
            <a:endParaRPr lang="en-US" altLang="ko-KR" sz="3200" dirty="0">
              <a:solidFill>
                <a:srgbClr val="FF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latinLnBrk="0"/>
            <a:endParaRPr lang="en-US" altLang="ko-KR" sz="2800" dirty="0">
              <a:solidFill>
                <a:srgbClr val="0A0A0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/>
            <a:r>
              <a:rPr lang="ko-KR" altLang="en-US" sz="2800" dirty="0">
                <a:solidFill>
                  <a:srgbClr val="0A0A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 게임 특성상 필수인 메뉴 버튼을 제외한 </a:t>
            </a:r>
            <a:r>
              <a:rPr lang="en-US" altLang="ko-KR" sz="2800" dirty="0">
                <a:solidFill>
                  <a:srgbClr val="0A0A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2800" dirty="0">
                <a:solidFill>
                  <a:srgbClr val="0A0A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는 최소화</a:t>
            </a:r>
            <a:endParaRPr lang="en-US" altLang="ko-KR" sz="2800" dirty="0">
              <a:solidFill>
                <a:srgbClr val="0A0A0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/>
            <a:endParaRPr lang="en-US" altLang="ko-KR" sz="2800" dirty="0">
              <a:solidFill>
                <a:srgbClr val="0A0A0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atinLnBrk="0"/>
            <a:r>
              <a:rPr lang="ko-KR" altLang="en-US" sz="2800" dirty="0">
                <a:solidFill>
                  <a:srgbClr val="0A0A0A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단순한 터치</a:t>
            </a:r>
            <a:r>
              <a:rPr lang="ko-KR" altLang="en-US" sz="2800" dirty="0">
                <a:solidFill>
                  <a:srgbClr val="0A0A0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만으로 진행되는 직관적인 게임</a:t>
            </a:r>
          </a:p>
        </p:txBody>
      </p:sp>
      <p:pic>
        <p:nvPicPr>
          <p:cNvPr id="1028" name="Picture 4" descr="모뉴먼트 밸리에 대한 이미지 검색결과">
            <a:extLst>
              <a:ext uri="{FF2B5EF4-FFF2-40B4-BE49-F238E27FC236}">
                <a16:creationId xmlns:a16="http://schemas.microsoft.com/office/drawing/2014/main" id="{D8248EB3-CFF2-4572-ACA3-052B1F52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85" y="1554669"/>
            <a:ext cx="2226218" cy="392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47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E9533-45FE-46CE-91AB-FBE1FC0F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게임설명</a:t>
            </a:r>
          </a:p>
        </p:txBody>
      </p:sp>
    </p:spTree>
    <p:extLst>
      <p:ext uri="{BB962C8B-B14F-4D97-AF65-F5344CB8AC3E}">
        <p14:creationId xmlns:p14="http://schemas.microsoft.com/office/powerpoint/2010/main" val="3380391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2">
            <a:extLst>
              <a:ext uri="{FF2B5EF4-FFF2-40B4-BE49-F238E27FC236}">
                <a16:creationId xmlns:a16="http://schemas.microsoft.com/office/drawing/2014/main" id="{D1E384D6-54D3-467C-AF2D-4E3CEBA011CE}"/>
              </a:ext>
            </a:extLst>
          </p:cNvPr>
          <p:cNvSpPr txBox="1">
            <a:spLocks/>
          </p:cNvSpPr>
          <p:nvPr/>
        </p:nvSpPr>
        <p:spPr>
          <a:xfrm>
            <a:off x="577056" y="197962"/>
            <a:ext cx="10425792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0B3C69"/>
                </a:solidFill>
              </a:rPr>
              <a:t>게임 진행</a:t>
            </a:r>
          </a:p>
        </p:txBody>
      </p:sp>
      <p:sp>
        <p:nvSpPr>
          <p:cNvPr id="3" name="내용 개체 틀 1">
            <a:extLst>
              <a:ext uri="{FF2B5EF4-FFF2-40B4-BE49-F238E27FC236}">
                <a16:creationId xmlns:a16="http://schemas.microsoft.com/office/drawing/2014/main" id="{64B47E09-101A-40C4-BF77-F0319B802179}"/>
              </a:ext>
            </a:extLst>
          </p:cNvPr>
          <p:cNvSpPr txBox="1">
            <a:spLocks/>
          </p:cNvSpPr>
          <p:nvPr/>
        </p:nvSpPr>
        <p:spPr>
          <a:xfrm>
            <a:off x="689022" y="1952985"/>
            <a:ext cx="10313826" cy="1648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씬에서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파도를 만들어 오브젝트들과 상호작용 합니다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더 이상 상호작용 할 수 없으면 다음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씬으로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넘어갑니다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2F2235-A59D-4064-8DE0-9718B9D6C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8" y="2357487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4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764715-9744-4AE7-9E0D-379F3FE6FA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3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0818F1A-0E92-44A6-947D-19F6FACE32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9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배달의민족 주아"/>
        <a:ea typeface="배달의민족 주아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4567</TotalTime>
  <Words>624</Words>
  <Application>Microsoft Office PowerPoint</Application>
  <PresentationFormat>와이드스크린</PresentationFormat>
  <Paragraphs>182</Paragraphs>
  <Slides>30</Slides>
  <Notes>26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9" baseType="lpstr">
      <vt:lpstr>나눔바른고딕</vt:lpstr>
      <vt:lpstr>Old Growth</vt:lpstr>
      <vt:lpstr>맑은 고딕</vt:lpstr>
      <vt:lpstr>Wingdings</vt:lpstr>
      <vt:lpstr>a시나브로L</vt:lpstr>
      <vt:lpstr>에스코어 드림 6 Bold</vt:lpstr>
      <vt:lpstr>Ailerons</vt:lpstr>
      <vt:lpstr>에스코어 드림 7 ExtraBold</vt:lpstr>
      <vt:lpstr>에스코어 드림 4 Regular</vt:lpstr>
      <vt:lpstr>a장미다방</vt:lpstr>
      <vt:lpstr>Arial</vt:lpstr>
      <vt:lpstr>배달의민족 주아</vt:lpstr>
      <vt:lpstr>나눔바른고딕 Light</vt:lpstr>
      <vt:lpstr>a옛날목욕탕L</vt:lpstr>
      <vt:lpstr>배달의민족 도현</vt:lpstr>
      <vt:lpstr>에스코어 드림 5 Medium</vt:lpstr>
      <vt:lpstr>에스코어 드림 8 Heavy</vt:lpstr>
      <vt:lpstr>Office 테마</vt:lpstr>
      <vt:lpstr>Chart</vt:lpstr>
      <vt:lpstr>The Wave</vt:lpstr>
      <vt:lpstr>PowerPoint 프레젠테이션</vt:lpstr>
      <vt:lpstr>개요</vt:lpstr>
      <vt:lpstr>컨셉/그래픽</vt:lpstr>
      <vt:lpstr>기획 방향성</vt:lpstr>
      <vt:lpstr>게임설명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UI/UX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조작</vt:lpstr>
      <vt:lpstr>사운드</vt:lpstr>
      <vt:lpstr>BM</vt:lpstr>
      <vt:lpstr>BM </vt:lpstr>
      <vt:lpstr>개발 계획</vt:lpstr>
      <vt:lpstr>PowerPoint 프레젠테이션</vt:lpstr>
      <vt:lpstr>PowerPoint 프레젠테이션</vt:lpstr>
      <vt:lpstr>PowerPoint 프레젠테이션</vt:lpstr>
      <vt:lpstr>감사합니다</vt:lpstr>
      <vt:lpstr>https://www.youtube.com/watch?v=gxYaptTpmIk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정 바울</cp:lastModifiedBy>
  <cp:revision>237</cp:revision>
  <dcterms:created xsi:type="dcterms:W3CDTF">2019-05-31T01:39:10Z</dcterms:created>
  <dcterms:modified xsi:type="dcterms:W3CDTF">2019-12-17T06:50:56Z</dcterms:modified>
</cp:coreProperties>
</file>